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png" ContentType="image/png"/>
  <Default Extension="bin" ContentType="application/vnd.openxmlformats-officedocument.presentationml.printerSettings"/>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8" r:id="rId3"/>
    <p:sldId id="257" r:id="rId4"/>
    <p:sldId id="259" r:id="rId5"/>
    <p:sldId id="260" r:id="rId6"/>
    <p:sldId id="261" r:id="rId7"/>
    <p:sldId id="263" r:id="rId8"/>
    <p:sldId id="262"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ADC"/>
    <a:srgbClr val="C7E0FF"/>
    <a:srgbClr val="D1D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48" d="100"/>
          <a:sy n="48" d="100"/>
        </p:scale>
        <p:origin x="-1592"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4" Type="http://schemas.openxmlformats.org/officeDocument/2006/relationships/notesMaster" Target="notesMasters/notesMaster1.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printerSettings" Target="printerSettings/printerSettings1.bin"/><Relationship Id="rId12" Type="http://schemas.openxmlformats.org/officeDocument/2006/relationships/slide" Target="slides/slide11.xml"/><Relationship Id="rId17" Type="http://schemas.openxmlformats.org/officeDocument/2006/relationships/viewProps" Target="viewProps.xml"/><Relationship Id="rId19" Type="http://schemas.openxmlformats.org/officeDocument/2006/relationships/tableStyles" Target="tableStyles.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A3FD4C-71AF-414E-BD47-7B858AEF9741}" type="datetimeFigureOut">
              <a:rPr lang="en-US" smtClean="0"/>
              <a:t>8/29/11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70E2B-56CD-8940-9AFA-139D6AF1BE7A}" type="slidenum">
              <a:rPr lang="en-US" smtClean="0"/>
              <a:t>‹#›</a:t>
            </a:fld>
            <a:endParaRPr lang="en-US"/>
          </a:p>
        </p:txBody>
      </p:sp>
    </p:spTree>
    <p:extLst>
      <p:ext uri="{BB962C8B-B14F-4D97-AF65-F5344CB8AC3E}">
        <p14:creationId xmlns:p14="http://schemas.microsoft.com/office/powerpoint/2010/main" val="25350030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first function, take x</a:t>
            </a:r>
            <a:r>
              <a:rPr lang="en-US" baseline="0" dirty="0" smtClean="0"/>
              <a:t> = 2/(4n+1), n = 0, 1, 2, 3, … you get value 1 always</a:t>
            </a:r>
          </a:p>
          <a:p>
            <a:r>
              <a:rPr lang="en-US" baseline="0" dirty="0" smtClean="0"/>
              <a:t>			         x = 2/(4n+3), n = 0, 1, 2, 3, … you get value -1 always</a:t>
            </a:r>
            <a:endParaRPr lang="en-US" dirty="0"/>
          </a:p>
        </p:txBody>
      </p:sp>
      <p:sp>
        <p:nvSpPr>
          <p:cNvPr id="4" name="Slide Number Placeholder 3"/>
          <p:cNvSpPr>
            <a:spLocks noGrp="1"/>
          </p:cNvSpPr>
          <p:nvPr>
            <p:ph type="sldNum" sz="quarter" idx="10"/>
          </p:nvPr>
        </p:nvSpPr>
        <p:spPr/>
        <p:txBody>
          <a:bodyPr/>
          <a:lstStyle/>
          <a:p>
            <a:fld id="{15470E2B-56CD-8940-9AFA-139D6AF1BE7A}" type="slidenum">
              <a:rPr lang="en-US" smtClean="0"/>
              <a:t>8</a:t>
            </a:fld>
            <a:endParaRPr lang="en-US"/>
          </a:p>
        </p:txBody>
      </p:sp>
    </p:spTree>
    <p:extLst>
      <p:ext uri="{BB962C8B-B14F-4D97-AF65-F5344CB8AC3E}">
        <p14:creationId xmlns:p14="http://schemas.microsoft.com/office/powerpoint/2010/main" val="1556911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4038799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235247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3A911-A004-414F-8B85-7CCFD585B8B1}" type="datetimeFigureOut">
              <a:rPr lang="en-US" smtClean="0"/>
              <a:t>8/29/11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08486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A3A911-A004-414F-8B85-7CCFD585B8B1}" type="datetimeFigureOut">
              <a:rPr lang="en-US" smtClean="0"/>
              <a:t>8/29/11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38142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A3A911-A004-414F-8B85-7CCFD585B8B1}" type="datetimeFigureOut">
              <a:rPr lang="en-US" smtClean="0"/>
              <a:t>8/29/11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63415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A3A911-A004-414F-8B85-7CCFD585B8B1}" type="datetimeFigureOut">
              <a:rPr lang="en-US" smtClean="0"/>
              <a:t>8/29/11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217173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3A911-A004-414F-8B85-7CCFD585B8B1}" type="datetimeFigureOut">
              <a:rPr lang="en-US" smtClean="0"/>
              <a:t>8/29/11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1599054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3A911-A004-414F-8B85-7CCFD585B8B1}" type="datetimeFigureOut">
              <a:rPr lang="en-US" smtClean="0"/>
              <a:t>8/29/11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87667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A3A911-A004-414F-8B85-7CCFD585B8B1}" type="datetimeFigureOut">
              <a:rPr lang="en-US" smtClean="0"/>
              <a:t>8/29/11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05497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3112567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A3A911-A004-414F-8B85-7CCFD585B8B1}" type="datetimeFigureOut">
              <a:rPr lang="en-US" smtClean="0"/>
              <a:t>8/29/11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3681E7-38D0-1344-B64A-DD764806C126}" type="slidenum">
              <a:rPr lang="en-US" smtClean="0"/>
              <a:t>‹#›</a:t>
            </a:fld>
            <a:endParaRPr lang="en-US"/>
          </a:p>
        </p:txBody>
      </p:sp>
    </p:spTree>
    <p:extLst>
      <p:ext uri="{BB962C8B-B14F-4D97-AF65-F5344CB8AC3E}">
        <p14:creationId xmlns:p14="http://schemas.microsoft.com/office/powerpoint/2010/main" val="1462828939"/>
      </p:ext>
    </p:extLst>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pn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3A911-A004-414F-8B85-7CCFD585B8B1}" type="datetimeFigureOut">
              <a:rPr lang="en-US" smtClean="0"/>
              <a:t>8/29/11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3681E7-38D0-1344-B64A-DD764806C126}" type="slidenum">
              <a:rPr lang="en-US" smtClean="0"/>
              <a:t>‹#›</a:t>
            </a:fld>
            <a:endParaRPr lang="en-US"/>
          </a:p>
        </p:txBody>
      </p:sp>
    </p:spTree>
    <p:extLst>
      <p:ext uri="{BB962C8B-B14F-4D97-AF65-F5344CB8AC3E}">
        <p14:creationId xmlns:p14="http://schemas.microsoft.com/office/powerpoint/2010/main" val="2558330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6.emf"/><Relationship Id="rId4" Type="http://schemas.openxmlformats.org/officeDocument/2006/relationships/image" Target="../media/image4.emf"/><Relationship Id="rId1" Type="http://schemas.openxmlformats.org/officeDocument/2006/relationships/slideLayout" Target="../slideLayouts/slideLayout1.xml"/><Relationship Id="rId2" Type="http://schemas.openxmlformats.org/officeDocument/2006/relationships/image" Target="../media/image2.emf"/><Relationship Id="rId3" Type="http://schemas.openxmlformats.org/officeDocument/2006/relationships/image" Target="../media/image3.emf"/><Relationship Id="rId5" Type="http://schemas.openxmlformats.org/officeDocument/2006/relationships/image" Target="../media/image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4" Type="http://schemas.openxmlformats.org/officeDocument/2006/relationships/image" Target="../media/image10.emf"/><Relationship Id="rId5" Type="http://schemas.openxmlformats.org/officeDocument/2006/relationships/image" Target="../media/image11.emf"/><Relationship Id="rId7" Type="http://schemas.openxmlformats.org/officeDocument/2006/relationships/image" Target="../media/image13.emf"/><Relationship Id="rId1" Type="http://schemas.openxmlformats.org/officeDocument/2006/relationships/slideLayout" Target="../slideLayouts/slideLayout2.xml"/><Relationship Id="rId2" Type="http://schemas.openxmlformats.org/officeDocument/2006/relationships/image" Target="../media/image8.emf"/><Relationship Id="rId3" Type="http://schemas.openxmlformats.org/officeDocument/2006/relationships/image" Target="../media/image9.emf"/><Relationship Id="rId6" Type="http://schemas.openxmlformats.org/officeDocument/2006/relationships/image" Target="../media/image12.emf"/></Relationships>
</file>

<file path=ppt/slides/_rels/slide5.xml.rels><?xml version="1.0" encoding="UTF-8" standalone="yes"?>
<Relationships xmlns="http://schemas.openxmlformats.org/package/2006/relationships"><Relationship Id="rId8" Type="http://schemas.openxmlformats.org/officeDocument/2006/relationships/image" Target="../media/image21.emf"/><Relationship Id="rId4" Type="http://schemas.openxmlformats.org/officeDocument/2006/relationships/image" Target="../media/image17.emf"/><Relationship Id="rId5" Type="http://schemas.openxmlformats.org/officeDocument/2006/relationships/image" Target="../media/image18.emf"/><Relationship Id="rId7" Type="http://schemas.openxmlformats.org/officeDocument/2006/relationships/image" Target="../media/image20.emf"/><Relationship Id="rId1" Type="http://schemas.openxmlformats.org/officeDocument/2006/relationships/slideLayout" Target="../slideLayouts/slideLayout2.xml"/><Relationship Id="rId2" Type="http://schemas.openxmlformats.org/officeDocument/2006/relationships/image" Target="../media/image15.emf"/><Relationship Id="rId9" Type="http://schemas.openxmlformats.org/officeDocument/2006/relationships/image" Target="../media/image22.emf"/><Relationship Id="rId3" Type="http://schemas.openxmlformats.org/officeDocument/2006/relationships/image" Target="../media/image16.emf"/><Relationship Id="rId6" Type="http://schemas.openxmlformats.org/officeDocument/2006/relationships/image" Target="../media/image19.emf"/></Relationships>
</file>

<file path=ppt/slides/_rels/slide6.xml.rels><?xml version="1.0" encoding="UTF-8" standalone="yes"?>
<Relationships xmlns="http://schemas.openxmlformats.org/package/2006/relationships"><Relationship Id="rId6" Type="http://schemas.openxmlformats.org/officeDocument/2006/relationships/image" Target="../media/image27.emf"/><Relationship Id="rId4" Type="http://schemas.openxmlformats.org/officeDocument/2006/relationships/image" Target="../media/image25.emf"/><Relationship Id="rId1" Type="http://schemas.openxmlformats.org/officeDocument/2006/relationships/slideLayout" Target="../slideLayouts/slideLayout2.xml"/><Relationship Id="rId2" Type="http://schemas.openxmlformats.org/officeDocument/2006/relationships/image" Target="../media/image23.emf"/><Relationship Id="rId3" Type="http://schemas.openxmlformats.org/officeDocument/2006/relationships/image" Target="../media/image24.emf"/><Relationship Id="rId5" Type="http://schemas.openxmlformats.org/officeDocument/2006/relationships/image" Target="../media/image26.emf"/></Relationships>
</file>

<file path=ppt/slides/_rels/slide7.xml.rels><?xml version="1.0" encoding="UTF-8" standalone="yes"?>
<Relationships xmlns="http://schemas.openxmlformats.org/package/2006/relationships"><Relationship Id="rId6" Type="http://schemas.openxmlformats.org/officeDocument/2006/relationships/image" Target="../media/image32.emf"/><Relationship Id="rId4" Type="http://schemas.openxmlformats.org/officeDocument/2006/relationships/image" Target="../media/image30.emf"/><Relationship Id="rId1" Type="http://schemas.openxmlformats.org/officeDocument/2006/relationships/slideLayout" Target="../slideLayouts/slideLayout2.xml"/><Relationship Id="rId2" Type="http://schemas.openxmlformats.org/officeDocument/2006/relationships/image" Target="../media/image28.emf"/><Relationship Id="rId3" Type="http://schemas.openxmlformats.org/officeDocument/2006/relationships/image" Target="../media/image29.emf"/><Relationship Id="rId5" Type="http://schemas.openxmlformats.org/officeDocument/2006/relationships/image" Target="../media/image31.emf"/></Relationships>
</file>

<file path=ppt/slides/_rels/slide8.xml.rels><?xml version="1.0" encoding="UTF-8" standalone="yes"?>
<Relationships xmlns="http://schemas.openxmlformats.org/package/2006/relationships"><Relationship Id="rId4" Type="http://schemas.openxmlformats.org/officeDocument/2006/relationships/image" Target="../media/image34.emf"/><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3.png"/></Relationships>
</file>

<file path=ppt/slides/_rels/slide9.xml.rels><?xml version="1.0" encoding="UTF-8" standalone="yes"?>
<Relationships xmlns="http://schemas.openxmlformats.org/package/2006/relationships"><Relationship Id="rId4" Type="http://schemas.openxmlformats.org/officeDocument/2006/relationships/image" Target="../media/image37.emf"/><Relationship Id="rId1" Type="http://schemas.openxmlformats.org/officeDocument/2006/relationships/slideLayout" Target="../slideLayouts/slideLayout2.xml"/><Relationship Id="rId2" Type="http://schemas.openxmlformats.org/officeDocument/2006/relationships/image" Target="../media/image35.emf"/><Relationship Id="rId3" Type="http://schemas.openxmlformats.org/officeDocument/2006/relationships/image" Target="../media/image36.emf"/><Relationship Id="rId5" Type="http://schemas.openxmlformats.org/officeDocument/2006/relationships/image" Target="../media/image38.emf"/></Relationships>
</file>

<file path=ppt/slides/_rels/slide10.xml.rels><?xml version="1.0" encoding="UTF-8" standalone="yes"?>
<Relationships xmlns="http://schemas.openxmlformats.org/package/2006/relationships"><Relationship Id="rId2" Type="http://schemas.openxmlformats.org/officeDocument/2006/relationships/image" Target="../media/image39.emf"/><Relationship Id="rId3" Type="http://schemas.openxmlformats.org/officeDocument/2006/relationships/image" Target="../media/image4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image" Target="../media/image40.emf"/><Relationship Id="rId1" Type="http://schemas.openxmlformats.org/officeDocument/2006/relationships/slideLayout" Target="../slideLayouts/slideLayout2.xml"/><Relationship Id="rId2" Type="http://schemas.openxmlformats.org/officeDocument/2006/relationships/image" Target="../media/image41.emf"/><Relationship Id="rId3" Type="http://schemas.openxmlformats.org/officeDocument/2006/relationships/image" Target="../media/image39.emf"/><Relationship Id="rId5" Type="http://schemas.openxmlformats.org/officeDocument/2006/relationships/image" Target="../media/image42.emf"/></Relationships>
</file>

<file path=ppt/slides/_rels/slide12.xml.rels><?xml version="1.0" encoding="UTF-8" standalone="yes"?>
<Relationships xmlns="http://schemas.openxmlformats.org/package/2006/relationships"><Relationship Id="rId4" Type="http://schemas.openxmlformats.org/officeDocument/2006/relationships/image" Target="../media/image45.emf"/><Relationship Id="rId5" Type="http://schemas.openxmlformats.org/officeDocument/2006/relationships/image" Target="../media/image46.emf"/><Relationship Id="rId7" Type="http://schemas.openxmlformats.org/officeDocument/2006/relationships/image" Target="../media/image48.emf"/><Relationship Id="rId1" Type="http://schemas.openxmlformats.org/officeDocument/2006/relationships/slideLayout" Target="../slideLayouts/slideLayout2.xml"/><Relationship Id="rId2" Type="http://schemas.openxmlformats.org/officeDocument/2006/relationships/image" Target="../media/image43.emf"/><Relationship Id="rId3" Type="http://schemas.openxmlformats.org/officeDocument/2006/relationships/image" Target="../media/image44.emf"/><Relationship Id="rId6" Type="http://schemas.openxmlformats.org/officeDocument/2006/relationships/image" Target="../media/image4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730" y="158764"/>
            <a:ext cx="8730168" cy="929898"/>
          </a:xfrm>
        </p:spPr>
        <p:txBody>
          <a:bodyPr/>
          <a:lstStyle/>
          <a:p>
            <a:r>
              <a:rPr lang="en-US" b="1" dirty="0" smtClean="0">
                <a:solidFill>
                  <a:srgbClr val="FF0000"/>
                </a:solidFill>
              </a:rPr>
              <a:t>LIMITS</a:t>
            </a:r>
            <a:endParaRPr lang="en-US" b="1" dirty="0">
              <a:solidFill>
                <a:srgbClr val="FF0000"/>
              </a:solidFill>
            </a:endParaRPr>
          </a:p>
        </p:txBody>
      </p:sp>
      <p:sp>
        <p:nvSpPr>
          <p:cNvPr id="3" name="Subtitle 2"/>
          <p:cNvSpPr>
            <a:spLocks noGrp="1"/>
          </p:cNvSpPr>
          <p:nvPr>
            <p:ph type="subTitle" idx="1"/>
          </p:nvPr>
        </p:nvSpPr>
        <p:spPr>
          <a:xfrm>
            <a:off x="158730" y="1088662"/>
            <a:ext cx="8730168" cy="5534028"/>
          </a:xfrm>
        </p:spPr>
        <p:txBody>
          <a:bodyPr>
            <a:normAutofit/>
          </a:bodyPr>
          <a:lstStyle/>
          <a:p>
            <a:pPr algn="l"/>
            <a:r>
              <a:rPr lang="en-US" b="1" dirty="0" smtClean="0">
                <a:solidFill>
                  <a:srgbClr val="0000FF"/>
                </a:solidFill>
              </a:rPr>
              <a:t>We are going to make sense of vague statements like</a:t>
            </a:r>
          </a:p>
          <a:p>
            <a:pPr algn="l"/>
            <a:r>
              <a:rPr lang="en-US" b="1" dirty="0" smtClean="0">
                <a:solidFill>
                  <a:srgbClr val="0000FF"/>
                </a:solidFill>
              </a:rPr>
              <a:t>… limiting value of slopes of secants </a:t>
            </a:r>
          </a:p>
          <a:p>
            <a:pPr algn="l"/>
            <a:r>
              <a:rPr lang="en-US" b="1" dirty="0">
                <a:solidFill>
                  <a:srgbClr val="0000FF"/>
                </a:solidFill>
              </a:rPr>
              <a:t>a</a:t>
            </a:r>
            <a:r>
              <a:rPr lang="en-US" b="1" dirty="0" smtClean="0">
                <a:solidFill>
                  <a:srgbClr val="0000FF"/>
                </a:solidFill>
              </a:rPr>
              <a:t>s </a:t>
            </a:r>
            <a:r>
              <a:rPr lang="en-US" b="1" dirty="0" smtClean="0">
                <a:solidFill>
                  <a:srgbClr val="660066"/>
                </a:solidFill>
              </a:rPr>
              <a:t>A</a:t>
            </a:r>
            <a:r>
              <a:rPr lang="en-US" b="1" dirty="0" smtClean="0">
                <a:solidFill>
                  <a:srgbClr val="0000FF"/>
                </a:solidFill>
              </a:rPr>
              <a:t> and </a:t>
            </a:r>
            <a:r>
              <a:rPr lang="en-US" b="1" dirty="0" smtClean="0">
                <a:solidFill>
                  <a:srgbClr val="660066"/>
                </a:solidFill>
              </a:rPr>
              <a:t>B</a:t>
            </a:r>
            <a:r>
              <a:rPr lang="en-US" b="1" dirty="0" smtClean="0">
                <a:solidFill>
                  <a:srgbClr val="0000FF"/>
                </a:solidFill>
              </a:rPr>
              <a:t> get close to </a:t>
            </a:r>
            <a:r>
              <a:rPr lang="en-US" b="1" dirty="0" smtClean="0">
                <a:solidFill>
                  <a:srgbClr val="FF0000"/>
                </a:solidFill>
              </a:rPr>
              <a:t>P</a:t>
            </a:r>
            <a:r>
              <a:rPr lang="en-US" b="1" dirty="0" smtClean="0">
                <a:solidFill>
                  <a:srgbClr val="0000FF"/>
                </a:solidFill>
              </a:rPr>
              <a:t> (</a:t>
            </a:r>
            <a:r>
              <a:rPr lang="en-US" b="1" dirty="0" smtClean="0">
                <a:solidFill>
                  <a:srgbClr val="008000"/>
                </a:solidFill>
              </a:rPr>
              <a:t>remember?</a:t>
            </a:r>
            <a:r>
              <a:rPr lang="en-US" b="1" dirty="0" smtClean="0">
                <a:solidFill>
                  <a:srgbClr val="0000FF"/>
                </a:solidFill>
              </a:rPr>
              <a:t>)</a:t>
            </a:r>
          </a:p>
          <a:p>
            <a:r>
              <a:rPr lang="en-US" b="1" dirty="0" smtClean="0">
                <a:solidFill>
                  <a:srgbClr val="008000"/>
                </a:solidFill>
              </a:rPr>
              <a:t>or</a:t>
            </a:r>
          </a:p>
          <a:p>
            <a:pPr algn="l"/>
            <a:r>
              <a:rPr lang="en-US" b="1" dirty="0" smtClean="0">
                <a:solidFill>
                  <a:srgbClr val="0000FF"/>
                </a:solidFill>
              </a:rPr>
              <a:t>… limiting value of the ratio</a:t>
            </a:r>
          </a:p>
          <a:p>
            <a:pPr algn="l">
              <a:spcBef>
                <a:spcPts val="3624"/>
              </a:spcBef>
            </a:pPr>
            <a:r>
              <a:rPr lang="en-US" b="1" dirty="0">
                <a:solidFill>
                  <a:srgbClr val="0000FF"/>
                </a:solidFill>
              </a:rPr>
              <a:t>a</a:t>
            </a:r>
            <a:r>
              <a:rPr lang="en-US" b="1" dirty="0" smtClean="0">
                <a:solidFill>
                  <a:srgbClr val="0000FF"/>
                </a:solidFill>
              </a:rPr>
              <a:t>s      gets close to     (</a:t>
            </a:r>
            <a:r>
              <a:rPr lang="en-US" b="1" dirty="0" smtClean="0">
                <a:solidFill>
                  <a:srgbClr val="008000"/>
                </a:solidFill>
              </a:rPr>
              <a:t>remember?</a:t>
            </a:r>
            <a:r>
              <a:rPr lang="en-US" b="1" dirty="0" smtClean="0">
                <a:solidFill>
                  <a:srgbClr val="0000FF"/>
                </a:solidFill>
              </a:rPr>
              <a:t>)</a:t>
            </a:r>
          </a:p>
          <a:p>
            <a:pPr algn="l">
              <a:spcBef>
                <a:spcPts val="3624"/>
              </a:spcBef>
            </a:pPr>
            <a:r>
              <a:rPr lang="en-US" b="1" dirty="0" smtClean="0">
                <a:solidFill>
                  <a:srgbClr val="0000FF"/>
                </a:solidFill>
              </a:rPr>
              <a:t>We are going to learn the concept of </a:t>
            </a:r>
          </a:p>
          <a:p>
            <a:pPr algn="l"/>
            <a:endParaRPr lang="en-US" b="1" dirty="0" smtClean="0">
              <a:solidFill>
                <a:srgbClr val="0000FF"/>
              </a:solidFill>
            </a:endParaRPr>
          </a:p>
          <a:p>
            <a:endParaRPr lang="en-US" b="1" dirty="0" smtClean="0">
              <a:solidFill>
                <a:srgbClr val="0000FF"/>
              </a:solidFill>
            </a:endParaRPr>
          </a:p>
        </p:txBody>
      </p:sp>
      <p:pic>
        <p:nvPicPr>
          <p:cNvPr id="4" name="Picture 3"/>
          <p:cNvPicPr>
            <a:picLocks noChangeAspect="1"/>
          </p:cNvPicPr>
          <p:nvPr/>
        </p:nvPicPr>
        <p:blipFill>
          <a:blip r:embed="rId2"/>
          <a:stretch>
            <a:fillRect/>
          </a:stretch>
        </p:blipFill>
        <p:spPr>
          <a:xfrm>
            <a:off x="6583790" y="1974915"/>
            <a:ext cx="1736471" cy="737616"/>
          </a:xfrm>
          <a:prstGeom prst="rect">
            <a:avLst/>
          </a:prstGeom>
        </p:spPr>
      </p:pic>
      <p:pic>
        <p:nvPicPr>
          <p:cNvPr id="5" name="Picture 4"/>
          <p:cNvPicPr>
            <a:picLocks noChangeAspect="1"/>
          </p:cNvPicPr>
          <p:nvPr/>
        </p:nvPicPr>
        <p:blipFill>
          <a:blip r:embed="rId3"/>
          <a:stretch>
            <a:fillRect/>
          </a:stretch>
        </p:blipFill>
        <p:spPr>
          <a:xfrm>
            <a:off x="5157961" y="3644900"/>
            <a:ext cx="3162300" cy="1092200"/>
          </a:xfrm>
          <a:prstGeom prst="rect">
            <a:avLst/>
          </a:prstGeom>
        </p:spPr>
      </p:pic>
      <p:pic>
        <p:nvPicPr>
          <p:cNvPr id="6" name="Picture 5"/>
          <p:cNvPicPr>
            <a:picLocks noChangeAspect="1"/>
          </p:cNvPicPr>
          <p:nvPr/>
        </p:nvPicPr>
        <p:blipFill>
          <a:blip r:embed="rId4"/>
          <a:stretch>
            <a:fillRect/>
          </a:stretch>
        </p:blipFill>
        <p:spPr>
          <a:xfrm>
            <a:off x="748209" y="4961047"/>
            <a:ext cx="291973" cy="399542"/>
          </a:xfrm>
          <a:prstGeom prst="rect">
            <a:avLst/>
          </a:prstGeom>
        </p:spPr>
      </p:pic>
      <p:pic>
        <p:nvPicPr>
          <p:cNvPr id="7" name="Picture 6"/>
          <p:cNvPicPr>
            <a:picLocks noChangeAspect="1"/>
          </p:cNvPicPr>
          <p:nvPr/>
        </p:nvPicPr>
        <p:blipFill>
          <a:blip r:embed="rId5"/>
          <a:stretch>
            <a:fillRect/>
          </a:stretch>
        </p:blipFill>
        <p:spPr>
          <a:xfrm>
            <a:off x="3334327" y="5004989"/>
            <a:ext cx="292100" cy="355600"/>
          </a:xfrm>
          <a:prstGeom prst="rect">
            <a:avLst/>
          </a:prstGeom>
        </p:spPr>
      </p:pic>
      <p:pic>
        <p:nvPicPr>
          <p:cNvPr id="8" name="Picture 7"/>
          <p:cNvPicPr>
            <a:picLocks noChangeAspect="1"/>
          </p:cNvPicPr>
          <p:nvPr/>
        </p:nvPicPr>
        <p:blipFill>
          <a:blip r:embed="rId6"/>
          <a:stretch>
            <a:fillRect/>
          </a:stretch>
        </p:blipFill>
        <p:spPr>
          <a:xfrm>
            <a:off x="6628304" y="5846226"/>
            <a:ext cx="1383030" cy="430276"/>
          </a:xfrm>
          <a:prstGeom prst="rect">
            <a:avLst/>
          </a:prstGeom>
        </p:spPr>
      </p:pic>
    </p:spTree>
    <p:extLst>
      <p:ext uri="{BB962C8B-B14F-4D97-AF65-F5344CB8AC3E}">
        <p14:creationId xmlns:p14="http://schemas.microsoft.com/office/powerpoint/2010/main" val="340684389"/>
      </p:ext>
    </p:extLst>
  </p:cSld>
  <p:clrMapOvr>
    <a:masterClrMapping/>
  </p:clrMapOvr>
  <p:transition xmlns:p14="http://schemas.microsoft.com/office/powerpoint/2010/main" spd="slow">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ppt_x"/>
                                          </p:val>
                                        </p:tav>
                                        <p:tav tm="100000">
                                          <p:val>
                                            <p:strVal val="#ppt_x"/>
                                          </p:val>
                                        </p:tav>
                                      </p:tavLst>
                                    </p:anim>
                                    <p:anim calcmode="lin" valueType="num">
                                      <p:cBhvr additive="base">
                                        <p:cTn id="24"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10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1000" fill="hold"/>
                                        <p:tgtEl>
                                          <p:spTgt spid="5"/>
                                        </p:tgtEl>
                                        <p:attrNameLst>
                                          <p:attrName>ppt_x</p:attrName>
                                        </p:attrNameLst>
                                      </p:cBhvr>
                                      <p:tavLst>
                                        <p:tav tm="0">
                                          <p:val>
                                            <p:strVal val="#ppt_x"/>
                                          </p:val>
                                        </p:tav>
                                        <p:tav tm="100000">
                                          <p:val>
                                            <p:strVal val="#ppt_x"/>
                                          </p:val>
                                        </p:tav>
                                      </p:tavLst>
                                    </p:anim>
                                    <p:anim calcmode="lin" valueType="num">
                                      <p:cBhvr additive="base">
                                        <p:cTn id="4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5" end="5"/>
                                            </p:txEl>
                                          </p:spTgt>
                                        </p:tgtEl>
                                        <p:attrNameLst>
                                          <p:attrName>style.visibility</p:attrName>
                                        </p:attrNameLst>
                                      </p:cBhvr>
                                      <p:to>
                                        <p:strVal val="visible"/>
                                      </p:to>
                                    </p:set>
                                    <p:anim calcmode="lin" valueType="num">
                                      <p:cBhvr additive="base">
                                        <p:cTn id="5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4" dur="1000" fill="hold"/>
                                        <p:tgtEl>
                                          <p:spTgt spid="3">
                                            <p:txEl>
                                              <p:pRg st="5" end="5"/>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additive="base">
                                        <p:cTn id="57" dur="1000" fill="hold"/>
                                        <p:tgtEl>
                                          <p:spTgt spid="6"/>
                                        </p:tgtEl>
                                        <p:attrNameLst>
                                          <p:attrName>ppt_x</p:attrName>
                                        </p:attrNameLst>
                                      </p:cBhvr>
                                      <p:tavLst>
                                        <p:tav tm="0">
                                          <p:val>
                                            <p:strVal val="#ppt_x"/>
                                          </p:val>
                                        </p:tav>
                                        <p:tav tm="100000">
                                          <p:val>
                                            <p:strVal val="#ppt_x"/>
                                          </p:val>
                                        </p:tav>
                                      </p:tavLst>
                                    </p:anim>
                                    <p:anim calcmode="lin" valueType="num">
                                      <p:cBhvr additive="base">
                                        <p:cTn id="58" dur="1000" fill="hold"/>
                                        <p:tgtEl>
                                          <p:spTgt spid="6"/>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1000" fill="hold"/>
                                        <p:tgtEl>
                                          <p:spTgt spid="7"/>
                                        </p:tgtEl>
                                        <p:attrNameLst>
                                          <p:attrName>ppt_x</p:attrName>
                                        </p:attrNameLst>
                                      </p:cBhvr>
                                      <p:tavLst>
                                        <p:tav tm="0">
                                          <p:val>
                                            <p:strVal val="#ppt_x"/>
                                          </p:val>
                                        </p:tav>
                                        <p:tav tm="100000">
                                          <p:val>
                                            <p:strVal val="#ppt_x"/>
                                          </p:val>
                                        </p:tav>
                                      </p:tavLst>
                                    </p:anim>
                                    <p:anim calcmode="lin" valueType="num">
                                      <p:cBhvr additive="base">
                                        <p:cTn id="62"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anim calcmode="lin" valueType="num">
                                      <p:cBhvr additive="base">
                                        <p:cTn id="6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68" dur="1000" fill="hold"/>
                                        <p:tgtEl>
                                          <p:spTgt spid="3">
                                            <p:txEl>
                                              <p:pRg st="6" end="6"/>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1000" fill="hold"/>
                                        <p:tgtEl>
                                          <p:spTgt spid="8"/>
                                        </p:tgtEl>
                                        <p:attrNameLst>
                                          <p:attrName>ppt_x</p:attrName>
                                        </p:attrNameLst>
                                      </p:cBhvr>
                                      <p:tavLst>
                                        <p:tav tm="0">
                                          <p:val>
                                            <p:strVal val="#ppt_x"/>
                                          </p:val>
                                        </p:tav>
                                        <p:tav tm="100000">
                                          <p:val>
                                            <p:strVal val="#ppt_x"/>
                                          </p:val>
                                        </p:tav>
                                      </p:tavLst>
                                    </p:anim>
                                    <p:anim calcmode="lin" valueType="num">
                                      <p:cBhvr additive="base">
                                        <p:cTn id="7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472" y="330200"/>
            <a:ext cx="8663709" cy="6273800"/>
          </a:xfrm>
        </p:spPr>
        <p:txBody>
          <a:bodyPr/>
          <a:lstStyle/>
          <a:p>
            <a:pPr marL="0" indent="0">
              <a:buNone/>
            </a:pPr>
            <a:r>
              <a:rPr lang="en-US" dirty="0" smtClean="0"/>
              <a:t>	</a:t>
            </a:r>
            <a:r>
              <a:rPr lang="en-US" b="1" dirty="0" smtClean="0">
                <a:solidFill>
                  <a:srgbClr val="0000FF"/>
                </a:solidFill>
              </a:rPr>
              <a:t>As usual the English language (or any other) has two meanings for the word</a:t>
            </a:r>
            <a:r>
              <a:rPr lang="en-US" b="1" dirty="0" smtClean="0">
                <a:solidFill>
                  <a:srgbClr val="FF0000"/>
                </a:solidFill>
              </a:rPr>
              <a:t> limit</a:t>
            </a:r>
            <a:r>
              <a:rPr lang="en-US" b="1" dirty="0" smtClean="0">
                <a:solidFill>
                  <a:srgbClr val="0000FF"/>
                </a:solidFill>
              </a:rPr>
              <a:t>. One means</a:t>
            </a:r>
          </a:p>
          <a:p>
            <a:pPr marL="0" indent="0">
              <a:buNone/>
            </a:pPr>
            <a:r>
              <a:rPr lang="en-US" b="1" dirty="0" smtClean="0">
                <a:solidFill>
                  <a:srgbClr val="0000FF"/>
                </a:solidFill>
              </a:rPr>
              <a:t>a bound, as in a person of “</a:t>
            </a:r>
            <a:r>
              <a:rPr lang="en-US" b="1" dirty="0" smtClean="0">
                <a:solidFill>
                  <a:srgbClr val="FF0000"/>
                </a:solidFill>
              </a:rPr>
              <a:t>limited intelligence</a:t>
            </a:r>
            <a:r>
              <a:rPr lang="en-US" b="1" dirty="0" smtClean="0">
                <a:solidFill>
                  <a:srgbClr val="0000FF"/>
                </a:solidFill>
              </a:rPr>
              <a:t>” or “</a:t>
            </a:r>
            <a:r>
              <a:rPr lang="en-US" b="1" dirty="0" smtClean="0">
                <a:solidFill>
                  <a:srgbClr val="FF0000"/>
                </a:solidFill>
              </a:rPr>
              <a:t>limited means</a:t>
            </a:r>
            <a:r>
              <a:rPr lang="en-US" b="1" dirty="0" smtClean="0">
                <a:solidFill>
                  <a:srgbClr val="0000FF"/>
                </a:solidFill>
              </a:rPr>
              <a:t>” or “</a:t>
            </a:r>
            <a:r>
              <a:rPr lang="en-US" b="1" dirty="0" smtClean="0">
                <a:solidFill>
                  <a:srgbClr val="FF0000"/>
                </a:solidFill>
              </a:rPr>
              <a:t>limited social graces</a:t>
            </a:r>
            <a:r>
              <a:rPr lang="en-US" b="1" dirty="0" smtClean="0">
                <a:solidFill>
                  <a:srgbClr val="0000FF"/>
                </a:solidFill>
              </a:rPr>
              <a:t>”.</a:t>
            </a:r>
          </a:p>
          <a:p>
            <a:pPr marL="0" indent="0">
              <a:buNone/>
            </a:pPr>
            <a:r>
              <a:rPr lang="en-US" b="1" dirty="0" smtClean="0">
                <a:solidFill>
                  <a:srgbClr val="0000FF"/>
                </a:solidFill>
              </a:rPr>
              <a:t>The other meaning is as a </a:t>
            </a:r>
            <a:r>
              <a:rPr lang="en-US" b="1" dirty="0" smtClean="0">
                <a:solidFill>
                  <a:srgbClr val="FF0000"/>
                </a:solidFill>
              </a:rPr>
              <a:t>value or position to be approached </a:t>
            </a:r>
            <a:r>
              <a:rPr lang="en-US" b="1" dirty="0" smtClean="0">
                <a:solidFill>
                  <a:srgbClr val="008000"/>
                </a:solidFill>
              </a:rPr>
              <a:t>but maybe never reached</a:t>
            </a:r>
            <a:r>
              <a:rPr lang="en-US" b="1" dirty="0" smtClean="0">
                <a:solidFill>
                  <a:srgbClr val="0000FF"/>
                </a:solidFill>
              </a:rPr>
              <a:t>. This is the one that is fundamental to all Calculus, from the one we are studying to the most esoteric reaches of Analysis, Complex Variables, etc.</a:t>
            </a:r>
          </a:p>
          <a:p>
            <a:pPr marL="0" indent="0">
              <a:buNone/>
            </a:pPr>
            <a:r>
              <a:rPr lang="en-US" b="1" dirty="0" smtClean="0">
                <a:solidFill>
                  <a:srgbClr val="0000FF"/>
                </a:solidFill>
              </a:rPr>
              <a:t>I urge you to do your best (regardless of your intended major) to grasp it securely.</a:t>
            </a:r>
            <a:endParaRPr lang="en-US" b="1" dirty="0">
              <a:solidFill>
                <a:srgbClr val="0000FF"/>
              </a:solidFill>
            </a:endParaRPr>
          </a:p>
        </p:txBody>
      </p:sp>
    </p:spTree>
    <p:extLst>
      <p:ext uri="{BB962C8B-B14F-4D97-AF65-F5344CB8AC3E}">
        <p14:creationId xmlns:p14="http://schemas.microsoft.com/office/powerpoint/2010/main" val="1902228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1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290" y="237836"/>
            <a:ext cx="8663709" cy="6389255"/>
          </a:xfrm>
        </p:spPr>
        <p:txBody>
          <a:bodyPr/>
          <a:lstStyle/>
          <a:p>
            <a:pPr marL="0" indent="0">
              <a:buNone/>
            </a:pPr>
            <a:r>
              <a:rPr lang="en-US" b="1" dirty="0" smtClean="0">
                <a:solidFill>
                  <a:srgbClr val="0000FF"/>
                </a:solidFill>
              </a:rPr>
              <a:t>With a </a:t>
            </a:r>
            <a:r>
              <a:rPr lang="en-US" b="1" dirty="0">
                <a:solidFill>
                  <a:srgbClr val="0000FF"/>
                </a:solidFill>
              </a:rPr>
              <a:t>couple of needed </a:t>
            </a:r>
            <a:r>
              <a:rPr lang="en-US" b="1" dirty="0" smtClean="0">
                <a:solidFill>
                  <a:srgbClr val="0000FF"/>
                </a:solidFill>
              </a:rPr>
              <a:t>amendments, our book does a decent job of defining what we mean with these (admittedly vague) statements. Here is the book’s definition:</a:t>
            </a:r>
            <a:endParaRPr lang="en-US" b="1" dirty="0">
              <a:solidFill>
                <a:srgbClr val="0000FF"/>
              </a:solidFill>
            </a:endParaRPr>
          </a:p>
        </p:txBody>
      </p:sp>
      <p:pic>
        <p:nvPicPr>
          <p:cNvPr id="2" name="Picture 1" descr="Picture 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038" y="2317158"/>
            <a:ext cx="8789924" cy="4125206"/>
          </a:xfrm>
          <a:prstGeom prst="rect">
            <a:avLst/>
          </a:prstGeom>
        </p:spPr>
      </p:pic>
    </p:spTree>
    <p:extLst>
      <p:ext uri="{BB962C8B-B14F-4D97-AF65-F5344CB8AC3E}">
        <p14:creationId xmlns:p14="http://schemas.microsoft.com/office/powerpoint/2010/main" val="4657757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ppt_x"/>
                                          </p:val>
                                        </p:tav>
                                        <p:tav tm="100000">
                                          <p:val>
                                            <p:strVal val="#ppt_x"/>
                                          </p:val>
                                        </p:tav>
                                      </p:tavLst>
                                    </p:anim>
                                    <p:anim calcmode="lin" valueType="num">
                                      <p:cBhvr additive="base">
                                        <p:cTn id="14"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290" y="254167"/>
            <a:ext cx="8759421" cy="6366164"/>
          </a:xfrm>
        </p:spPr>
        <p:txBody>
          <a:bodyPr>
            <a:normAutofit/>
          </a:bodyPr>
          <a:lstStyle/>
          <a:p>
            <a:pPr marL="0" indent="0">
              <a:buNone/>
            </a:pPr>
            <a:r>
              <a:rPr lang="en-US" b="1" dirty="0" smtClean="0">
                <a:solidFill>
                  <a:srgbClr val="FF0000"/>
                </a:solidFill>
              </a:rPr>
              <a:t>Amendment no. 1 </a:t>
            </a:r>
            <a:r>
              <a:rPr lang="en-US" b="1" dirty="0" smtClean="0">
                <a:solidFill>
                  <a:srgbClr val="0000FF"/>
                </a:solidFill>
              </a:rPr>
              <a:t>is that the open interval </a:t>
            </a:r>
          </a:p>
          <a:p>
            <a:pPr marL="0" indent="0">
              <a:buNone/>
            </a:pPr>
            <a:r>
              <a:rPr lang="en-US" b="1" dirty="0" smtClean="0">
                <a:solidFill>
                  <a:srgbClr val="0000FF"/>
                </a:solidFill>
              </a:rPr>
              <a:t>where      is defined need not contain      (if it does, hallelujah!), it could just have     as one of its bounds. In other words we may be able to get close to     just from one side. In fact this notion of getting close to      from one side only makes sense even when      is inside             . We get two “one sided” limits, we will return to them later.</a:t>
            </a:r>
          </a:p>
          <a:p>
            <a:pPr marL="0" indent="0">
              <a:buNone/>
            </a:pPr>
            <a:r>
              <a:rPr lang="en-US" b="1" dirty="0" smtClean="0">
                <a:solidFill>
                  <a:srgbClr val="FF0000"/>
                </a:solidFill>
              </a:rPr>
              <a:t>Amendment no. 2 </a:t>
            </a:r>
            <a:r>
              <a:rPr lang="en-US" b="1" dirty="0" smtClean="0">
                <a:solidFill>
                  <a:srgbClr val="0000FF"/>
                </a:solidFill>
              </a:rPr>
              <a:t>is a little deeper. It’s not enough to be able to get arbitrarily close to     by choosing     sufficiently close to    . The correct statement is that</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1516600" y="883096"/>
            <a:ext cx="338074" cy="507111"/>
          </a:xfrm>
          <a:prstGeom prst="rect">
            <a:avLst/>
          </a:prstGeom>
        </p:spPr>
      </p:pic>
      <p:pic>
        <p:nvPicPr>
          <p:cNvPr id="5" name="Picture 4"/>
          <p:cNvPicPr>
            <a:picLocks noChangeAspect="1"/>
          </p:cNvPicPr>
          <p:nvPr/>
        </p:nvPicPr>
        <p:blipFill>
          <a:blip r:embed="rId3"/>
          <a:stretch>
            <a:fillRect/>
          </a:stretch>
        </p:blipFill>
        <p:spPr>
          <a:xfrm>
            <a:off x="6673337" y="1005991"/>
            <a:ext cx="291973" cy="291973"/>
          </a:xfrm>
          <a:prstGeom prst="rect">
            <a:avLst/>
          </a:prstGeom>
        </p:spPr>
      </p:pic>
      <p:pic>
        <p:nvPicPr>
          <p:cNvPr id="6" name="Picture 5"/>
          <p:cNvPicPr>
            <a:picLocks noChangeAspect="1"/>
          </p:cNvPicPr>
          <p:nvPr/>
        </p:nvPicPr>
        <p:blipFill>
          <a:blip r:embed="rId4"/>
          <a:stretch>
            <a:fillRect/>
          </a:stretch>
        </p:blipFill>
        <p:spPr>
          <a:xfrm>
            <a:off x="7549686" y="274246"/>
            <a:ext cx="1089660" cy="516890"/>
          </a:xfrm>
          <a:prstGeom prst="rect">
            <a:avLst/>
          </a:prstGeom>
        </p:spPr>
      </p:pic>
      <p:pic>
        <p:nvPicPr>
          <p:cNvPr id="7" name="Picture 6"/>
          <p:cNvPicPr>
            <a:picLocks noChangeAspect="1"/>
          </p:cNvPicPr>
          <p:nvPr/>
        </p:nvPicPr>
        <p:blipFill>
          <a:blip r:embed="rId5"/>
          <a:stretch>
            <a:fillRect/>
          </a:stretch>
        </p:blipFill>
        <p:spPr>
          <a:xfrm>
            <a:off x="5426428" y="1503865"/>
            <a:ext cx="291973" cy="291973"/>
          </a:xfrm>
          <a:prstGeom prst="rect">
            <a:avLst/>
          </a:prstGeom>
        </p:spPr>
      </p:pic>
      <p:pic>
        <p:nvPicPr>
          <p:cNvPr id="8" name="Picture 7"/>
          <p:cNvPicPr>
            <a:picLocks noChangeAspect="1"/>
          </p:cNvPicPr>
          <p:nvPr/>
        </p:nvPicPr>
        <p:blipFill>
          <a:blip r:embed="rId5"/>
          <a:stretch>
            <a:fillRect/>
          </a:stretch>
        </p:blipFill>
        <p:spPr>
          <a:xfrm>
            <a:off x="1694783" y="2477003"/>
            <a:ext cx="299186" cy="299186"/>
          </a:xfrm>
          <a:prstGeom prst="rect">
            <a:avLst/>
          </a:prstGeom>
        </p:spPr>
      </p:pic>
      <p:pic>
        <p:nvPicPr>
          <p:cNvPr id="9" name="Picture 8"/>
          <p:cNvPicPr>
            <a:picLocks noChangeAspect="1"/>
          </p:cNvPicPr>
          <p:nvPr/>
        </p:nvPicPr>
        <p:blipFill>
          <a:blip r:embed="rId5"/>
          <a:stretch>
            <a:fillRect/>
          </a:stretch>
        </p:blipFill>
        <p:spPr>
          <a:xfrm>
            <a:off x="3002721" y="2952675"/>
            <a:ext cx="299186" cy="299186"/>
          </a:xfrm>
          <a:prstGeom prst="rect">
            <a:avLst/>
          </a:prstGeom>
        </p:spPr>
      </p:pic>
      <p:pic>
        <p:nvPicPr>
          <p:cNvPr id="11" name="Picture 10"/>
          <p:cNvPicPr>
            <a:picLocks noChangeAspect="1"/>
          </p:cNvPicPr>
          <p:nvPr/>
        </p:nvPicPr>
        <p:blipFill>
          <a:blip r:embed="rId5"/>
          <a:stretch>
            <a:fillRect/>
          </a:stretch>
        </p:blipFill>
        <p:spPr>
          <a:xfrm>
            <a:off x="2300758" y="3437249"/>
            <a:ext cx="299186" cy="299186"/>
          </a:xfrm>
          <a:prstGeom prst="rect">
            <a:avLst/>
          </a:prstGeom>
        </p:spPr>
      </p:pic>
      <p:pic>
        <p:nvPicPr>
          <p:cNvPr id="12" name="Picture 11"/>
          <p:cNvPicPr>
            <a:picLocks noChangeAspect="1"/>
          </p:cNvPicPr>
          <p:nvPr/>
        </p:nvPicPr>
        <p:blipFill>
          <a:blip r:embed="rId4"/>
          <a:stretch>
            <a:fillRect/>
          </a:stretch>
        </p:blipFill>
        <p:spPr>
          <a:xfrm>
            <a:off x="4198222" y="3321794"/>
            <a:ext cx="1089660" cy="516890"/>
          </a:xfrm>
          <a:prstGeom prst="rect">
            <a:avLst/>
          </a:prstGeom>
        </p:spPr>
      </p:pic>
      <p:pic>
        <p:nvPicPr>
          <p:cNvPr id="13" name="Picture 12"/>
          <p:cNvPicPr>
            <a:picLocks noChangeAspect="1"/>
          </p:cNvPicPr>
          <p:nvPr/>
        </p:nvPicPr>
        <p:blipFill>
          <a:blip r:embed="rId6"/>
          <a:stretch>
            <a:fillRect/>
          </a:stretch>
        </p:blipFill>
        <p:spPr>
          <a:xfrm>
            <a:off x="7713859" y="4937812"/>
            <a:ext cx="321310" cy="363220"/>
          </a:xfrm>
          <a:prstGeom prst="rect">
            <a:avLst/>
          </a:prstGeom>
        </p:spPr>
      </p:pic>
      <p:pic>
        <p:nvPicPr>
          <p:cNvPr id="14" name="Picture 13"/>
          <p:cNvPicPr>
            <a:picLocks noChangeAspect="1"/>
          </p:cNvPicPr>
          <p:nvPr/>
        </p:nvPicPr>
        <p:blipFill>
          <a:blip r:embed="rId7"/>
          <a:stretch>
            <a:fillRect/>
          </a:stretch>
        </p:blipFill>
        <p:spPr>
          <a:xfrm>
            <a:off x="5595506" y="5516482"/>
            <a:ext cx="291973" cy="291973"/>
          </a:xfrm>
          <a:prstGeom prst="rect">
            <a:avLst/>
          </a:prstGeom>
        </p:spPr>
      </p:pic>
      <p:pic>
        <p:nvPicPr>
          <p:cNvPr id="15" name="Picture 14"/>
          <p:cNvPicPr>
            <a:picLocks noChangeAspect="1"/>
          </p:cNvPicPr>
          <p:nvPr/>
        </p:nvPicPr>
        <p:blipFill>
          <a:blip r:embed="rId8"/>
          <a:stretch>
            <a:fillRect/>
          </a:stretch>
        </p:blipFill>
        <p:spPr>
          <a:xfrm>
            <a:off x="1887815" y="5528069"/>
            <a:ext cx="291973" cy="291973"/>
          </a:xfrm>
          <a:prstGeom prst="rect">
            <a:avLst/>
          </a:prstGeom>
        </p:spPr>
      </p:pic>
    </p:spTree>
    <p:extLst>
      <p:ext uri="{BB962C8B-B14F-4D97-AF65-F5344CB8AC3E}">
        <p14:creationId xmlns:p14="http://schemas.microsoft.com/office/powerpoint/2010/main" val="3655311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1000" fill="hold"/>
                                        <p:tgtEl>
                                          <p:spTgt spid="4"/>
                                        </p:tgtEl>
                                        <p:attrNameLst>
                                          <p:attrName>ppt_x</p:attrName>
                                        </p:attrNameLst>
                                      </p:cBhvr>
                                      <p:tavLst>
                                        <p:tav tm="0">
                                          <p:val>
                                            <p:strVal val="#ppt_x"/>
                                          </p:val>
                                        </p:tav>
                                        <p:tav tm="100000">
                                          <p:val>
                                            <p:strVal val="#ppt_x"/>
                                          </p:val>
                                        </p:tav>
                                      </p:tavLst>
                                    </p:anim>
                                    <p:anim calcmode="lin" valueType="num">
                                      <p:cBhvr additive="base">
                                        <p:cTn id="22" dur="10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ppt_x"/>
                                          </p:val>
                                        </p:tav>
                                        <p:tav tm="100000">
                                          <p:val>
                                            <p:strVal val="#ppt_x"/>
                                          </p:val>
                                        </p:tav>
                                      </p:tavLst>
                                    </p:anim>
                                    <p:anim calcmode="lin" valueType="num">
                                      <p:cBhvr additive="base">
                                        <p:cTn id="26" dur="10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000" fill="hold"/>
                                        <p:tgtEl>
                                          <p:spTgt spid="7"/>
                                        </p:tgtEl>
                                        <p:attrNameLst>
                                          <p:attrName>ppt_x</p:attrName>
                                        </p:attrNameLst>
                                      </p:cBhvr>
                                      <p:tavLst>
                                        <p:tav tm="0">
                                          <p:val>
                                            <p:strVal val="#ppt_x"/>
                                          </p:val>
                                        </p:tav>
                                        <p:tav tm="100000">
                                          <p:val>
                                            <p:strVal val="#ppt_x"/>
                                          </p:val>
                                        </p:tav>
                                      </p:tavLst>
                                    </p:anim>
                                    <p:anim calcmode="lin" valueType="num">
                                      <p:cBhvr additive="base">
                                        <p:cTn id="30" dur="10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ppt_x"/>
                                          </p:val>
                                        </p:tav>
                                        <p:tav tm="100000">
                                          <p:val>
                                            <p:strVal val="#ppt_x"/>
                                          </p:val>
                                        </p:tav>
                                      </p:tavLst>
                                    </p:anim>
                                    <p:anim calcmode="lin" valueType="num">
                                      <p:cBhvr additive="base">
                                        <p:cTn id="34" dur="10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1000" fill="hold"/>
                                        <p:tgtEl>
                                          <p:spTgt spid="9"/>
                                        </p:tgtEl>
                                        <p:attrNameLst>
                                          <p:attrName>ppt_x</p:attrName>
                                        </p:attrNameLst>
                                      </p:cBhvr>
                                      <p:tavLst>
                                        <p:tav tm="0">
                                          <p:val>
                                            <p:strVal val="#ppt_x"/>
                                          </p:val>
                                        </p:tav>
                                        <p:tav tm="100000">
                                          <p:val>
                                            <p:strVal val="#ppt_x"/>
                                          </p:val>
                                        </p:tav>
                                      </p:tavLst>
                                    </p:anim>
                                    <p:anim calcmode="lin" valueType="num">
                                      <p:cBhvr additive="base">
                                        <p:cTn id="38" dur="10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0" fill="hold"/>
                                        <p:tgtEl>
                                          <p:spTgt spid="12"/>
                                        </p:tgtEl>
                                        <p:attrNameLst>
                                          <p:attrName>ppt_x</p:attrName>
                                        </p:attrNameLst>
                                      </p:cBhvr>
                                      <p:tavLst>
                                        <p:tav tm="0">
                                          <p:val>
                                            <p:strVal val="#ppt_x"/>
                                          </p:val>
                                        </p:tav>
                                        <p:tav tm="100000">
                                          <p:val>
                                            <p:strVal val="#ppt_x"/>
                                          </p:val>
                                        </p:tav>
                                      </p:tavLst>
                                    </p:anim>
                                    <p:anim calcmode="lin" valueType="num">
                                      <p:cBhvr additive="base">
                                        <p:cTn id="42" dur="10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1000" fill="hold"/>
                                        <p:tgtEl>
                                          <p:spTgt spid="11"/>
                                        </p:tgtEl>
                                        <p:attrNameLst>
                                          <p:attrName>ppt_x</p:attrName>
                                        </p:attrNameLst>
                                      </p:cBhvr>
                                      <p:tavLst>
                                        <p:tav tm="0">
                                          <p:val>
                                            <p:strVal val="#ppt_x"/>
                                          </p:val>
                                        </p:tav>
                                        <p:tav tm="100000">
                                          <p:val>
                                            <p:strVal val="#ppt_x"/>
                                          </p:val>
                                        </p:tav>
                                      </p:tavLst>
                                    </p:anim>
                                    <p:anim calcmode="lin" valueType="num">
                                      <p:cBhvr additive="base">
                                        <p:cTn id="46"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anim calcmode="lin" valueType="num">
                                      <p:cBhvr additive="base">
                                        <p:cTn id="5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2" dur="1000" fill="hold"/>
                                        <p:tgtEl>
                                          <p:spTgt spid="3">
                                            <p:txEl>
                                              <p:pRg st="2" end="2"/>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000" fill="hold"/>
                                        <p:tgtEl>
                                          <p:spTgt spid="15"/>
                                        </p:tgtEl>
                                        <p:attrNameLst>
                                          <p:attrName>ppt_x</p:attrName>
                                        </p:attrNameLst>
                                      </p:cBhvr>
                                      <p:tavLst>
                                        <p:tav tm="0">
                                          <p:val>
                                            <p:strVal val="#ppt_x"/>
                                          </p:val>
                                        </p:tav>
                                        <p:tav tm="100000">
                                          <p:val>
                                            <p:strVal val="#ppt_x"/>
                                          </p:val>
                                        </p:tav>
                                      </p:tavLst>
                                    </p:anim>
                                    <p:anim calcmode="lin" valueType="num">
                                      <p:cBhvr additive="base">
                                        <p:cTn id="56" dur="1000" fill="hold"/>
                                        <p:tgtEl>
                                          <p:spTgt spid="1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1000" fill="hold"/>
                                        <p:tgtEl>
                                          <p:spTgt spid="14"/>
                                        </p:tgtEl>
                                        <p:attrNameLst>
                                          <p:attrName>ppt_x</p:attrName>
                                        </p:attrNameLst>
                                      </p:cBhvr>
                                      <p:tavLst>
                                        <p:tav tm="0">
                                          <p:val>
                                            <p:strVal val="#ppt_x"/>
                                          </p:val>
                                        </p:tav>
                                        <p:tav tm="100000">
                                          <p:val>
                                            <p:strVal val="#ppt_x"/>
                                          </p:val>
                                        </p:tav>
                                      </p:tavLst>
                                    </p:anim>
                                    <p:anim calcmode="lin" valueType="num">
                                      <p:cBhvr additive="base">
                                        <p:cTn id="60" dur="1000" fill="hold"/>
                                        <p:tgtEl>
                                          <p:spTgt spid="1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1000" fill="hold"/>
                                        <p:tgtEl>
                                          <p:spTgt spid="13"/>
                                        </p:tgtEl>
                                        <p:attrNameLst>
                                          <p:attrName>ppt_x</p:attrName>
                                        </p:attrNameLst>
                                      </p:cBhvr>
                                      <p:tavLst>
                                        <p:tav tm="0">
                                          <p:val>
                                            <p:strVal val="#ppt_x"/>
                                          </p:val>
                                        </p:tav>
                                        <p:tav tm="100000">
                                          <p:val>
                                            <p:strVal val="#ppt_x"/>
                                          </p:val>
                                        </p:tav>
                                      </p:tavLst>
                                    </p:anim>
                                    <p:anim calcmode="lin" valueType="num">
                                      <p:cBhvr additive="base">
                                        <p:cTn id="6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0108" y="237836"/>
            <a:ext cx="8802255" cy="6435437"/>
          </a:xfrm>
        </p:spPr>
        <p:txBody>
          <a:bodyPr/>
          <a:lstStyle/>
          <a:p>
            <a:pPr marL="0" indent="0">
              <a:buNone/>
            </a:pPr>
            <a:r>
              <a:rPr lang="en-US" b="1" dirty="0" smtClean="0">
                <a:solidFill>
                  <a:srgbClr val="0000FF"/>
                </a:solidFill>
              </a:rPr>
              <a:t>Once you have decided how close you want to get to      , you can </a:t>
            </a:r>
            <a:r>
              <a:rPr lang="en-US" b="1" dirty="0" smtClean="0">
                <a:solidFill>
                  <a:srgbClr val="FF0000"/>
                </a:solidFill>
              </a:rPr>
              <a:t>THEN</a:t>
            </a:r>
            <a:r>
              <a:rPr lang="en-US" b="1" dirty="0" smtClean="0">
                <a:solidFill>
                  <a:srgbClr val="0000FF"/>
                </a:solidFill>
              </a:rPr>
              <a:t> decide how close you should stay to     , and</a:t>
            </a:r>
            <a:r>
              <a:rPr lang="en-US" b="1" dirty="0">
                <a:solidFill>
                  <a:srgbClr val="0000FF"/>
                </a:solidFill>
              </a:rPr>
              <a:t> </a:t>
            </a:r>
            <a:r>
              <a:rPr lang="en-US" b="1" dirty="0" smtClean="0">
                <a:solidFill>
                  <a:srgbClr val="FF0000"/>
                </a:solidFill>
              </a:rPr>
              <a:t>all    ‘s</a:t>
            </a:r>
            <a:r>
              <a:rPr lang="en-US" b="1" dirty="0" smtClean="0">
                <a:solidFill>
                  <a:srgbClr val="0000FF"/>
                </a:solidFill>
              </a:rPr>
              <a:t> that are that close to the point       </a:t>
            </a:r>
            <a:r>
              <a:rPr lang="en-US" b="1" dirty="0" smtClean="0">
                <a:solidFill>
                  <a:srgbClr val="FF0000"/>
                </a:solidFill>
              </a:rPr>
              <a:t>MUST</a:t>
            </a:r>
            <a:r>
              <a:rPr lang="en-US" b="1" dirty="0" smtClean="0">
                <a:solidFill>
                  <a:srgbClr val="0000FF"/>
                </a:solidFill>
              </a:rPr>
              <a:t> give you values of      that are  as close to         as you had decided. An example will help:</a:t>
            </a:r>
          </a:p>
          <a:p>
            <a:pPr marL="0" indent="0">
              <a:buNone/>
            </a:pPr>
            <a:r>
              <a:rPr lang="en-US" b="1" dirty="0" smtClean="0">
                <a:solidFill>
                  <a:srgbClr val="0000FF"/>
                </a:solidFill>
              </a:rPr>
              <a:t>Here is a function </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883920" y="3831088"/>
            <a:ext cx="7376160" cy="568579"/>
          </a:xfrm>
          <a:prstGeom prst="rect">
            <a:avLst/>
          </a:prstGeom>
        </p:spPr>
      </p:pic>
      <p:pic>
        <p:nvPicPr>
          <p:cNvPr id="5" name="Picture 4"/>
          <p:cNvPicPr>
            <a:picLocks noChangeAspect="1"/>
          </p:cNvPicPr>
          <p:nvPr/>
        </p:nvPicPr>
        <p:blipFill>
          <a:blip r:embed="rId3"/>
          <a:stretch>
            <a:fillRect/>
          </a:stretch>
        </p:blipFill>
        <p:spPr>
          <a:xfrm>
            <a:off x="823133" y="822845"/>
            <a:ext cx="321310" cy="363220"/>
          </a:xfrm>
          <a:prstGeom prst="rect">
            <a:avLst/>
          </a:prstGeom>
        </p:spPr>
      </p:pic>
      <p:pic>
        <p:nvPicPr>
          <p:cNvPr id="6" name="Picture 5"/>
          <p:cNvPicPr>
            <a:picLocks noChangeAspect="1"/>
          </p:cNvPicPr>
          <p:nvPr/>
        </p:nvPicPr>
        <p:blipFill>
          <a:blip r:embed="rId4"/>
          <a:stretch>
            <a:fillRect/>
          </a:stretch>
        </p:blipFill>
        <p:spPr>
          <a:xfrm>
            <a:off x="1533301" y="1378939"/>
            <a:ext cx="291973" cy="291973"/>
          </a:xfrm>
          <a:prstGeom prst="rect">
            <a:avLst/>
          </a:prstGeom>
        </p:spPr>
      </p:pic>
      <p:pic>
        <p:nvPicPr>
          <p:cNvPr id="7" name="Picture 6"/>
          <p:cNvPicPr>
            <a:picLocks noChangeAspect="1"/>
          </p:cNvPicPr>
          <p:nvPr/>
        </p:nvPicPr>
        <p:blipFill>
          <a:blip r:embed="rId5"/>
          <a:stretch>
            <a:fillRect/>
          </a:stretch>
        </p:blipFill>
        <p:spPr>
          <a:xfrm>
            <a:off x="3242028" y="1381185"/>
            <a:ext cx="291973" cy="291973"/>
          </a:xfrm>
          <a:prstGeom prst="rect">
            <a:avLst/>
          </a:prstGeom>
        </p:spPr>
      </p:pic>
      <p:pic>
        <p:nvPicPr>
          <p:cNvPr id="8" name="Picture 7"/>
          <p:cNvPicPr>
            <a:picLocks noChangeAspect="1"/>
          </p:cNvPicPr>
          <p:nvPr/>
        </p:nvPicPr>
        <p:blipFill>
          <a:blip r:embed="rId6"/>
          <a:stretch>
            <a:fillRect/>
          </a:stretch>
        </p:blipFill>
        <p:spPr>
          <a:xfrm>
            <a:off x="1364223" y="1869494"/>
            <a:ext cx="291973" cy="291973"/>
          </a:xfrm>
          <a:prstGeom prst="rect">
            <a:avLst/>
          </a:prstGeom>
        </p:spPr>
      </p:pic>
      <p:pic>
        <p:nvPicPr>
          <p:cNvPr id="9" name="Picture 8"/>
          <p:cNvPicPr>
            <a:picLocks noChangeAspect="1"/>
          </p:cNvPicPr>
          <p:nvPr/>
        </p:nvPicPr>
        <p:blipFill>
          <a:blip r:embed="rId7"/>
          <a:stretch>
            <a:fillRect/>
          </a:stretch>
        </p:blipFill>
        <p:spPr>
          <a:xfrm>
            <a:off x="6065509" y="1742431"/>
            <a:ext cx="338074" cy="507111"/>
          </a:xfrm>
          <a:prstGeom prst="rect">
            <a:avLst/>
          </a:prstGeom>
        </p:spPr>
      </p:pic>
      <p:pic>
        <p:nvPicPr>
          <p:cNvPr id="10" name="Picture 9"/>
          <p:cNvPicPr>
            <a:picLocks noChangeAspect="1"/>
          </p:cNvPicPr>
          <p:nvPr/>
        </p:nvPicPr>
        <p:blipFill>
          <a:blip r:embed="rId8"/>
          <a:stretch>
            <a:fillRect/>
          </a:stretch>
        </p:blipFill>
        <p:spPr>
          <a:xfrm>
            <a:off x="1825274" y="2281062"/>
            <a:ext cx="321310" cy="363220"/>
          </a:xfrm>
          <a:prstGeom prst="rect">
            <a:avLst/>
          </a:prstGeom>
        </p:spPr>
      </p:pic>
      <p:pic>
        <p:nvPicPr>
          <p:cNvPr id="11" name="Picture 10"/>
          <p:cNvPicPr>
            <a:picLocks noChangeAspect="1"/>
          </p:cNvPicPr>
          <p:nvPr/>
        </p:nvPicPr>
        <p:blipFill>
          <a:blip r:embed="rId9"/>
          <a:stretch>
            <a:fillRect/>
          </a:stretch>
        </p:blipFill>
        <p:spPr>
          <a:xfrm>
            <a:off x="1941479" y="4330048"/>
            <a:ext cx="4512310" cy="2039620"/>
          </a:xfrm>
          <a:prstGeom prst="rect">
            <a:avLst/>
          </a:prstGeom>
        </p:spPr>
      </p:pic>
    </p:spTree>
    <p:extLst>
      <p:ext uri="{BB962C8B-B14F-4D97-AF65-F5344CB8AC3E}">
        <p14:creationId xmlns:p14="http://schemas.microsoft.com/office/powerpoint/2010/main" val="879148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1000" fill="hold"/>
                                        <p:tgtEl>
                                          <p:spTgt spid="8"/>
                                        </p:tgtEl>
                                        <p:attrNameLst>
                                          <p:attrName>ppt_x</p:attrName>
                                        </p:attrNameLst>
                                      </p:cBhvr>
                                      <p:tavLst>
                                        <p:tav tm="0">
                                          <p:val>
                                            <p:strVal val="#ppt_x"/>
                                          </p:val>
                                        </p:tav>
                                        <p:tav tm="100000">
                                          <p:val>
                                            <p:strVal val="#ppt_x"/>
                                          </p:val>
                                        </p:tav>
                                      </p:tavLst>
                                    </p:anim>
                                    <p:anim calcmode="lin" valueType="num">
                                      <p:cBhvr additive="base">
                                        <p:cTn id="24" dur="10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ppt_x"/>
                                          </p:val>
                                        </p:tav>
                                        <p:tav tm="100000">
                                          <p:val>
                                            <p:strVal val="#ppt_x"/>
                                          </p:val>
                                        </p:tav>
                                      </p:tavLst>
                                    </p:anim>
                                    <p:anim calcmode="lin" valueType="num">
                                      <p:cBhvr additive="base">
                                        <p:cTn id="28" dur="10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ppt_x"/>
                                          </p:val>
                                        </p:tav>
                                        <p:tav tm="100000">
                                          <p:val>
                                            <p:strVal val="#ppt_x"/>
                                          </p:val>
                                        </p:tav>
                                      </p:tavLst>
                                    </p:anim>
                                    <p:anim calcmode="lin" valueType="num">
                                      <p:cBhvr additive="base">
                                        <p:cTn id="3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 calcmode="lin" valueType="num">
                                      <p:cBhvr additive="base">
                                        <p:cTn id="3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1000" fill="hold"/>
                                        <p:tgtEl>
                                          <p:spTgt spid="4"/>
                                        </p:tgtEl>
                                        <p:attrNameLst>
                                          <p:attrName>ppt_x</p:attrName>
                                        </p:attrNameLst>
                                      </p:cBhvr>
                                      <p:tavLst>
                                        <p:tav tm="0">
                                          <p:val>
                                            <p:strVal val="#ppt_x"/>
                                          </p:val>
                                        </p:tav>
                                        <p:tav tm="100000">
                                          <p:val>
                                            <p:strVal val="#ppt_x"/>
                                          </p:val>
                                        </p:tav>
                                      </p:tavLst>
                                    </p:anim>
                                    <p:anim calcmode="lin" valueType="num">
                                      <p:cBhvr additive="base">
                                        <p:cTn id="44"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000" fill="hold"/>
                                        <p:tgtEl>
                                          <p:spTgt spid="11"/>
                                        </p:tgtEl>
                                        <p:attrNameLst>
                                          <p:attrName>ppt_x</p:attrName>
                                        </p:attrNameLst>
                                      </p:cBhvr>
                                      <p:tavLst>
                                        <p:tav tm="0">
                                          <p:val>
                                            <p:strVal val="#ppt_x"/>
                                          </p:val>
                                        </p:tav>
                                        <p:tav tm="100000">
                                          <p:val>
                                            <p:strVal val="#ppt_x"/>
                                          </p:val>
                                        </p:tav>
                                      </p:tavLst>
                                    </p:anim>
                                    <p:anim calcmode="lin" valueType="num">
                                      <p:cBhvr additive="base">
                                        <p:cTn id="50"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473" y="307109"/>
            <a:ext cx="8502072" cy="6181436"/>
          </a:xfrm>
        </p:spPr>
        <p:txBody>
          <a:bodyPr/>
          <a:lstStyle/>
          <a:p>
            <a:pPr marL="0" indent="0">
              <a:buNone/>
            </a:pPr>
            <a:r>
              <a:rPr lang="en-US" b="1" dirty="0" smtClean="0">
                <a:solidFill>
                  <a:srgbClr val="0000FF"/>
                </a:solidFill>
              </a:rPr>
              <a:t>One would like to say that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lnSpc>
                <a:spcPct val="150000"/>
              </a:lnSpc>
              <a:buNone/>
            </a:pPr>
            <a:r>
              <a:rPr lang="en-US" b="1" dirty="0">
                <a:solidFill>
                  <a:srgbClr val="0000FF"/>
                </a:solidFill>
              </a:rPr>
              <a:t>a</a:t>
            </a:r>
            <a:r>
              <a:rPr lang="en-US" b="1" dirty="0" smtClean="0">
                <a:solidFill>
                  <a:srgbClr val="0000FF"/>
                </a:solidFill>
              </a:rPr>
              <a:t>nd indeed you can get as close to                as you please, as long as you don’t pick              . No matter how sufficiently close you are to               ,  one of these nuisance     ‘s will be there to mess you up!</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2213570" y="1128361"/>
            <a:ext cx="3641979" cy="860552"/>
          </a:xfrm>
          <a:prstGeom prst="rect">
            <a:avLst/>
          </a:prstGeom>
        </p:spPr>
      </p:pic>
      <p:pic>
        <p:nvPicPr>
          <p:cNvPr id="5" name="Picture 4"/>
          <p:cNvPicPr>
            <a:picLocks noChangeAspect="1"/>
          </p:cNvPicPr>
          <p:nvPr/>
        </p:nvPicPr>
        <p:blipFill>
          <a:blip r:embed="rId3"/>
          <a:stretch>
            <a:fillRect/>
          </a:stretch>
        </p:blipFill>
        <p:spPr>
          <a:xfrm>
            <a:off x="6225005" y="2373746"/>
            <a:ext cx="1028700" cy="355600"/>
          </a:xfrm>
          <a:prstGeom prst="rect">
            <a:avLst/>
          </a:prstGeom>
        </p:spPr>
      </p:pic>
      <p:pic>
        <p:nvPicPr>
          <p:cNvPr id="6" name="Picture 5"/>
          <p:cNvPicPr>
            <a:picLocks noChangeAspect="1"/>
          </p:cNvPicPr>
          <p:nvPr/>
        </p:nvPicPr>
        <p:blipFill>
          <a:blip r:embed="rId4"/>
          <a:stretch>
            <a:fillRect/>
          </a:stretch>
        </p:blipFill>
        <p:spPr>
          <a:xfrm>
            <a:off x="6603815" y="2677276"/>
            <a:ext cx="1089660" cy="1145540"/>
          </a:xfrm>
          <a:prstGeom prst="rect">
            <a:avLst/>
          </a:prstGeom>
        </p:spPr>
      </p:pic>
      <p:pic>
        <p:nvPicPr>
          <p:cNvPr id="7" name="Picture 6"/>
          <p:cNvPicPr>
            <a:picLocks noChangeAspect="1"/>
          </p:cNvPicPr>
          <p:nvPr/>
        </p:nvPicPr>
        <p:blipFill>
          <a:blip r:embed="rId5"/>
          <a:stretch>
            <a:fillRect/>
          </a:stretch>
        </p:blipFill>
        <p:spPr>
          <a:xfrm>
            <a:off x="7175158" y="3767005"/>
            <a:ext cx="1183259" cy="430276"/>
          </a:xfrm>
          <a:prstGeom prst="rect">
            <a:avLst/>
          </a:prstGeom>
        </p:spPr>
      </p:pic>
      <p:pic>
        <p:nvPicPr>
          <p:cNvPr id="8" name="Picture 7"/>
          <p:cNvPicPr>
            <a:picLocks noChangeAspect="1"/>
          </p:cNvPicPr>
          <p:nvPr/>
        </p:nvPicPr>
        <p:blipFill>
          <a:blip r:embed="rId6"/>
          <a:stretch>
            <a:fillRect/>
          </a:stretch>
        </p:blipFill>
        <p:spPr>
          <a:xfrm>
            <a:off x="4163765" y="4624429"/>
            <a:ext cx="321170" cy="321170"/>
          </a:xfrm>
          <a:prstGeom prst="rect">
            <a:avLst/>
          </a:prstGeom>
        </p:spPr>
      </p:pic>
    </p:spTree>
    <p:extLst>
      <p:ext uri="{BB962C8B-B14F-4D97-AF65-F5344CB8AC3E}">
        <p14:creationId xmlns:p14="http://schemas.microsoft.com/office/powerpoint/2010/main" val="27183370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472" y="237836"/>
            <a:ext cx="8571346" cy="6296891"/>
          </a:xfrm>
        </p:spPr>
        <p:txBody>
          <a:bodyPr/>
          <a:lstStyle/>
          <a:p>
            <a:pPr marL="0" indent="0" algn="ctr">
              <a:buNone/>
            </a:pPr>
            <a:r>
              <a:rPr lang="en-US" b="1" dirty="0" smtClean="0">
                <a:solidFill>
                  <a:srgbClr val="FF0000"/>
                </a:solidFill>
              </a:rPr>
              <a:t>End of amendments. </a:t>
            </a:r>
          </a:p>
          <a:p>
            <a:pPr marL="0" indent="0">
              <a:buNone/>
            </a:pPr>
            <a:r>
              <a:rPr lang="en-US" b="1" dirty="0" smtClean="0">
                <a:solidFill>
                  <a:srgbClr val="0000FF"/>
                </a:solidFill>
              </a:rPr>
              <a:t>One of the </a:t>
            </a:r>
            <a:r>
              <a:rPr lang="en-US" sz="3600" b="1" dirty="0" smtClean="0">
                <a:solidFill>
                  <a:srgbClr val="FF0000"/>
                </a:solidFill>
              </a:rPr>
              <a:t>important things </a:t>
            </a:r>
            <a:r>
              <a:rPr lang="en-US" b="1" dirty="0" smtClean="0">
                <a:solidFill>
                  <a:srgbClr val="0000FF"/>
                </a:solidFill>
              </a:rPr>
              <a:t>to remember about limits is that the value of           plays no role (it may not even exist if      is not defined at     ).</a:t>
            </a:r>
          </a:p>
          <a:p>
            <a:pPr marL="0" indent="0">
              <a:buNone/>
            </a:pPr>
            <a:r>
              <a:rPr lang="en-US" b="1" dirty="0" smtClean="0">
                <a:solidFill>
                  <a:srgbClr val="0000FF"/>
                </a:solidFill>
              </a:rPr>
              <a:t>For example, we will learn later that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r>
              <a:rPr lang="en-US" b="1" dirty="0" smtClean="0">
                <a:solidFill>
                  <a:srgbClr val="0000FF"/>
                </a:solidFill>
              </a:rPr>
              <a:t>But the function is not defined at         (why?)</a:t>
            </a: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863821" y="2516200"/>
            <a:ext cx="291973" cy="291973"/>
          </a:xfrm>
          <a:prstGeom prst="rect">
            <a:avLst/>
          </a:prstGeom>
        </p:spPr>
      </p:pic>
      <p:pic>
        <p:nvPicPr>
          <p:cNvPr id="5" name="Picture 4"/>
          <p:cNvPicPr>
            <a:picLocks noChangeAspect="1"/>
          </p:cNvPicPr>
          <p:nvPr/>
        </p:nvPicPr>
        <p:blipFill>
          <a:blip r:embed="rId3"/>
          <a:stretch>
            <a:fillRect/>
          </a:stretch>
        </p:blipFill>
        <p:spPr>
          <a:xfrm>
            <a:off x="5727411" y="1469668"/>
            <a:ext cx="838200" cy="469900"/>
          </a:xfrm>
          <a:prstGeom prst="rect">
            <a:avLst/>
          </a:prstGeom>
        </p:spPr>
      </p:pic>
      <p:pic>
        <p:nvPicPr>
          <p:cNvPr id="6" name="Picture 5"/>
          <p:cNvPicPr>
            <a:picLocks noChangeAspect="1"/>
          </p:cNvPicPr>
          <p:nvPr/>
        </p:nvPicPr>
        <p:blipFill>
          <a:blip r:embed="rId4"/>
          <a:stretch>
            <a:fillRect/>
          </a:stretch>
        </p:blipFill>
        <p:spPr>
          <a:xfrm>
            <a:off x="5211150" y="1916477"/>
            <a:ext cx="338074" cy="507111"/>
          </a:xfrm>
          <a:prstGeom prst="rect">
            <a:avLst/>
          </a:prstGeom>
        </p:spPr>
      </p:pic>
      <p:pic>
        <p:nvPicPr>
          <p:cNvPr id="7" name="Picture 6"/>
          <p:cNvPicPr>
            <a:picLocks noChangeAspect="1"/>
          </p:cNvPicPr>
          <p:nvPr/>
        </p:nvPicPr>
        <p:blipFill>
          <a:blip r:embed="rId5"/>
          <a:stretch>
            <a:fillRect/>
          </a:stretch>
        </p:blipFill>
        <p:spPr>
          <a:xfrm>
            <a:off x="1192675" y="3616358"/>
            <a:ext cx="6838315" cy="1459865"/>
          </a:xfrm>
          <a:prstGeom prst="rect">
            <a:avLst/>
          </a:prstGeom>
        </p:spPr>
      </p:pic>
      <p:pic>
        <p:nvPicPr>
          <p:cNvPr id="8" name="Picture 7"/>
          <p:cNvPicPr>
            <a:picLocks noChangeAspect="1"/>
          </p:cNvPicPr>
          <p:nvPr/>
        </p:nvPicPr>
        <p:blipFill>
          <a:blip r:embed="rId6"/>
          <a:stretch>
            <a:fillRect/>
          </a:stretch>
        </p:blipFill>
        <p:spPr>
          <a:xfrm>
            <a:off x="6052416" y="5214792"/>
            <a:ext cx="628650" cy="628650"/>
          </a:xfrm>
          <a:prstGeom prst="rect">
            <a:avLst/>
          </a:prstGeom>
        </p:spPr>
      </p:pic>
    </p:spTree>
    <p:extLst>
      <p:ext uri="{BB962C8B-B14F-4D97-AF65-F5344CB8AC3E}">
        <p14:creationId xmlns:p14="http://schemas.microsoft.com/office/powerpoint/2010/main" val="4726532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381" y="237836"/>
            <a:ext cx="8663709" cy="6296891"/>
          </a:xfrm>
        </p:spPr>
        <p:txBody>
          <a:bodyPr/>
          <a:lstStyle/>
          <a:p>
            <a:pPr marL="0" indent="0" algn="ctr">
              <a:buNone/>
            </a:pPr>
            <a:r>
              <a:rPr lang="en-US" b="1" dirty="0" smtClean="0">
                <a:solidFill>
                  <a:srgbClr val="FF0000"/>
                </a:solidFill>
              </a:rPr>
              <a:t>WARNING</a:t>
            </a:r>
          </a:p>
          <a:p>
            <a:pPr marL="0" indent="0">
              <a:buNone/>
            </a:pPr>
            <a:r>
              <a:rPr lang="en-US" b="1" dirty="0" smtClean="0">
                <a:solidFill>
                  <a:srgbClr val="0000FF"/>
                </a:solidFill>
              </a:rPr>
              <a:t>Your calculator may lead you astray! Here is a table of three functions, with decreasing       ‘s.</a:t>
            </a:r>
          </a:p>
        </p:txBody>
      </p:sp>
      <p:pic>
        <p:nvPicPr>
          <p:cNvPr id="4" name="Picture 3" descr="Picture 5.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81" y="1988126"/>
            <a:ext cx="8663709" cy="4708237"/>
          </a:xfrm>
          <a:prstGeom prst="rect">
            <a:avLst/>
          </a:prstGeom>
        </p:spPr>
      </p:pic>
      <p:pic>
        <p:nvPicPr>
          <p:cNvPr id="5" name="Picture 4"/>
          <p:cNvPicPr>
            <a:picLocks noChangeAspect="1"/>
          </p:cNvPicPr>
          <p:nvPr/>
        </p:nvPicPr>
        <p:blipFill>
          <a:blip r:embed="rId4"/>
          <a:stretch>
            <a:fillRect/>
          </a:stretch>
        </p:blipFill>
        <p:spPr>
          <a:xfrm>
            <a:off x="7453065" y="1460975"/>
            <a:ext cx="321170" cy="321170"/>
          </a:xfrm>
          <a:prstGeom prst="rect">
            <a:avLst/>
          </a:prstGeom>
        </p:spPr>
      </p:pic>
    </p:spTree>
    <p:extLst>
      <p:ext uri="{BB962C8B-B14F-4D97-AF65-F5344CB8AC3E}">
        <p14:creationId xmlns:p14="http://schemas.microsoft.com/office/powerpoint/2010/main" val="15089346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8" y="92366"/>
            <a:ext cx="8696722" cy="6520942"/>
          </a:xfrm>
        </p:spPr>
        <p:txBody>
          <a:bodyPr>
            <a:normAutofit/>
          </a:bodyPr>
          <a:lstStyle/>
          <a:p>
            <a:pPr marL="0" indent="0">
              <a:buNone/>
            </a:pPr>
            <a:r>
              <a:rPr lang="en-US" b="1" dirty="0" smtClean="0">
                <a:solidFill>
                  <a:srgbClr val="0000FF"/>
                </a:solidFill>
              </a:rPr>
              <a:t>We will learn later how to compute limits correctly and avoid pitfalls.</a:t>
            </a:r>
          </a:p>
          <a:p>
            <a:pPr marL="0" indent="0">
              <a:buNone/>
            </a:pPr>
            <a:r>
              <a:rPr lang="en-US" b="1" dirty="0" smtClean="0">
                <a:solidFill>
                  <a:srgbClr val="0000FF"/>
                </a:solidFill>
              </a:rPr>
              <a:t>But first we want to introduce two additional kinds of limits, called respectively </a:t>
            </a:r>
            <a:r>
              <a:rPr lang="en-US" b="1" dirty="0" smtClean="0">
                <a:solidFill>
                  <a:srgbClr val="FF0000"/>
                </a:solidFill>
              </a:rPr>
              <a:t>one-sided </a:t>
            </a:r>
            <a:r>
              <a:rPr lang="en-US" b="1" dirty="0" smtClean="0">
                <a:solidFill>
                  <a:srgbClr val="0000FF"/>
                </a:solidFill>
              </a:rPr>
              <a:t>and </a:t>
            </a:r>
            <a:r>
              <a:rPr lang="en-US" b="1" dirty="0" smtClean="0">
                <a:solidFill>
                  <a:srgbClr val="FF0000"/>
                </a:solidFill>
              </a:rPr>
              <a:t>infinite</a:t>
            </a:r>
            <a:r>
              <a:rPr lang="en-US" b="1" dirty="0" smtClean="0">
                <a:solidFill>
                  <a:srgbClr val="0000FF"/>
                </a:solidFill>
              </a:rPr>
              <a:t>.</a:t>
            </a:r>
          </a:p>
          <a:p>
            <a:pPr marL="0" indent="0">
              <a:spcBef>
                <a:spcPts val="2568"/>
              </a:spcBef>
              <a:buNone/>
            </a:pPr>
            <a:r>
              <a:rPr lang="en-US" b="1" dirty="0" smtClean="0">
                <a:solidFill>
                  <a:srgbClr val="FF0000"/>
                </a:solidFill>
              </a:rPr>
              <a:t>One-sided</a:t>
            </a:r>
            <a:r>
              <a:rPr lang="en-US" b="1" dirty="0" smtClean="0">
                <a:solidFill>
                  <a:srgbClr val="0000FF"/>
                </a:solidFill>
              </a:rPr>
              <a:t>. The idea, which we have already met, is to limit (</a:t>
            </a:r>
            <a:r>
              <a:rPr lang="en-US" b="1" dirty="0" smtClean="0">
                <a:solidFill>
                  <a:srgbClr val="008000"/>
                </a:solidFill>
              </a:rPr>
              <a:t>in the meaning of bounding ourselves to…</a:t>
            </a:r>
            <a:r>
              <a:rPr lang="en-US" b="1" dirty="0" smtClean="0">
                <a:solidFill>
                  <a:srgbClr val="0000FF"/>
                </a:solidFill>
              </a:rPr>
              <a:t>   </a:t>
            </a:r>
            <a:r>
              <a:rPr lang="en-US" sz="3600" b="1" dirty="0" smtClean="0">
                <a:solidFill>
                  <a:srgbClr val="FF0000"/>
                </a:solidFill>
                <a:sym typeface="Wingdings"/>
              </a:rPr>
              <a:t></a:t>
            </a:r>
            <a:r>
              <a:rPr lang="en-US" b="1" dirty="0" smtClean="0">
                <a:solidFill>
                  <a:srgbClr val="0000FF"/>
                </a:solidFill>
                <a:sym typeface="Wingdings"/>
              </a:rPr>
              <a:t>) the values of       to be just on one side of         </a:t>
            </a:r>
          </a:p>
          <a:p>
            <a:pPr marL="0" indent="0">
              <a:spcBef>
                <a:spcPts val="768"/>
              </a:spcBef>
              <a:buNone/>
            </a:pPr>
            <a:r>
              <a:rPr lang="en-US" b="1" dirty="0">
                <a:solidFill>
                  <a:srgbClr val="0000FF"/>
                </a:solidFill>
                <a:sym typeface="Wingdings"/>
              </a:rPr>
              <a:t> </a:t>
            </a:r>
            <a:r>
              <a:rPr lang="en-US" b="1" dirty="0" smtClean="0">
                <a:solidFill>
                  <a:srgbClr val="0000FF"/>
                </a:solidFill>
                <a:sym typeface="Wingdings"/>
              </a:rPr>
              <a:t>     (if it makes sense, i.e. the function      is </a:t>
            </a:r>
            <a:r>
              <a:rPr lang="en-US" b="1" i="1" dirty="0" smtClean="0">
                <a:solidFill>
                  <a:srgbClr val="FF0000"/>
                </a:solidFill>
                <a:sym typeface="Wingdings"/>
              </a:rPr>
              <a:t>defined</a:t>
            </a:r>
            <a:r>
              <a:rPr lang="en-US" b="1" dirty="0" smtClean="0">
                <a:solidFill>
                  <a:srgbClr val="0000FF"/>
                </a:solidFill>
                <a:sym typeface="Wingdings"/>
              </a:rPr>
              <a:t> on that side). Obviously we can have </a:t>
            </a:r>
            <a:r>
              <a:rPr lang="en-US" b="1" dirty="0" smtClean="0">
                <a:solidFill>
                  <a:srgbClr val="FF0000"/>
                </a:solidFill>
                <a:sym typeface="Wingdings"/>
              </a:rPr>
              <a:t>two</a:t>
            </a:r>
            <a:r>
              <a:rPr lang="en-US" b="1" dirty="0" smtClean="0">
                <a:solidFill>
                  <a:srgbClr val="0000FF"/>
                </a:solidFill>
                <a:sym typeface="Wingdings"/>
              </a:rPr>
              <a:t> sides, coming in towards       from the left </a:t>
            </a:r>
            <a:r>
              <a:rPr lang="en-US" b="1" dirty="0">
                <a:solidFill>
                  <a:srgbClr val="0000FF"/>
                </a:solidFill>
                <a:sym typeface="Wingdings"/>
              </a:rPr>
              <a:t>o</a:t>
            </a:r>
            <a:r>
              <a:rPr lang="en-US" b="1" dirty="0" smtClean="0">
                <a:solidFill>
                  <a:srgbClr val="0000FF"/>
                </a:solidFill>
                <a:sym typeface="Wingdings"/>
              </a:rPr>
              <a:t>r the right</a:t>
            </a:r>
            <a:endParaRPr lang="en-US" b="1" dirty="0" smtClean="0">
              <a:solidFill>
                <a:srgbClr val="0000FF"/>
              </a:solidFill>
            </a:endParaRPr>
          </a:p>
          <a:p>
            <a:pPr marL="0" indent="0">
              <a:buNone/>
            </a:pPr>
            <a:endParaRPr lang="en-US" b="1" dirty="0">
              <a:solidFill>
                <a:srgbClr val="0000FF"/>
              </a:solidFill>
            </a:endParaRPr>
          </a:p>
        </p:txBody>
      </p:sp>
      <p:pic>
        <p:nvPicPr>
          <p:cNvPr id="5" name="Picture 4"/>
          <p:cNvPicPr>
            <a:picLocks noChangeAspect="1"/>
          </p:cNvPicPr>
          <p:nvPr/>
        </p:nvPicPr>
        <p:blipFill>
          <a:blip r:embed="rId2"/>
          <a:stretch>
            <a:fillRect/>
          </a:stretch>
        </p:blipFill>
        <p:spPr>
          <a:xfrm>
            <a:off x="4190221" y="4135021"/>
            <a:ext cx="321170" cy="321170"/>
          </a:xfrm>
          <a:prstGeom prst="rect">
            <a:avLst/>
          </a:prstGeom>
        </p:spPr>
      </p:pic>
      <p:pic>
        <p:nvPicPr>
          <p:cNvPr id="6" name="Picture 5"/>
          <p:cNvPicPr>
            <a:picLocks noChangeAspect="1"/>
          </p:cNvPicPr>
          <p:nvPr/>
        </p:nvPicPr>
        <p:blipFill>
          <a:blip r:embed="rId3"/>
          <a:stretch>
            <a:fillRect/>
          </a:stretch>
        </p:blipFill>
        <p:spPr>
          <a:xfrm>
            <a:off x="312713" y="4716992"/>
            <a:ext cx="321170" cy="321170"/>
          </a:xfrm>
          <a:prstGeom prst="rect">
            <a:avLst/>
          </a:prstGeom>
        </p:spPr>
      </p:pic>
      <p:pic>
        <p:nvPicPr>
          <p:cNvPr id="7" name="Picture 6"/>
          <p:cNvPicPr>
            <a:picLocks noChangeAspect="1"/>
          </p:cNvPicPr>
          <p:nvPr/>
        </p:nvPicPr>
        <p:blipFill>
          <a:blip r:embed="rId4"/>
          <a:stretch>
            <a:fillRect/>
          </a:stretch>
        </p:blipFill>
        <p:spPr>
          <a:xfrm>
            <a:off x="6742865" y="4613019"/>
            <a:ext cx="371881" cy="557822"/>
          </a:xfrm>
          <a:prstGeom prst="rect">
            <a:avLst/>
          </a:prstGeom>
        </p:spPr>
      </p:pic>
      <p:pic>
        <p:nvPicPr>
          <p:cNvPr id="8" name="Picture 7"/>
          <p:cNvPicPr>
            <a:picLocks noChangeAspect="1"/>
          </p:cNvPicPr>
          <p:nvPr/>
        </p:nvPicPr>
        <p:blipFill>
          <a:blip r:embed="rId5"/>
          <a:stretch>
            <a:fillRect/>
          </a:stretch>
        </p:blipFill>
        <p:spPr>
          <a:xfrm>
            <a:off x="3613427" y="5689443"/>
            <a:ext cx="321170" cy="321170"/>
          </a:xfrm>
          <a:prstGeom prst="rect">
            <a:avLst/>
          </a:prstGeom>
        </p:spPr>
      </p:pic>
    </p:spTree>
    <p:extLst>
      <p:ext uri="{BB962C8B-B14F-4D97-AF65-F5344CB8AC3E}">
        <p14:creationId xmlns:p14="http://schemas.microsoft.com/office/powerpoint/2010/main" val="656219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2005" y="251086"/>
            <a:ext cx="8617352" cy="6282862"/>
          </a:xfrm>
        </p:spPr>
        <p:txBody>
          <a:bodyPr/>
          <a:lstStyle/>
          <a:p>
            <a:pPr marL="0" indent="0">
              <a:buNone/>
            </a:pPr>
            <a:r>
              <a:rPr lang="en-US" b="1" dirty="0" smtClean="0">
                <a:solidFill>
                  <a:srgbClr val="0000FF"/>
                </a:solidFill>
              </a:rPr>
              <a:t>The main difficulty here is to invent an appropriate notation. Let me propose (</a:t>
            </a:r>
            <a:r>
              <a:rPr lang="en-US" b="1" dirty="0" smtClean="0">
                <a:solidFill>
                  <a:srgbClr val="008000"/>
                </a:solidFill>
              </a:rPr>
              <a:t>self explanatory</a:t>
            </a:r>
            <a:r>
              <a:rPr lang="en-US" b="1" dirty="0" smtClean="0">
                <a:solidFill>
                  <a:srgbClr val="0000FF"/>
                </a:solidFill>
              </a:rPr>
              <a:t>)</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and</a:t>
            </a:r>
          </a:p>
          <a:p>
            <a:pPr marL="0" indent="0">
              <a:buNone/>
            </a:pPr>
            <a:endParaRPr lang="en-US" dirty="0"/>
          </a:p>
        </p:txBody>
      </p:sp>
      <p:pic>
        <p:nvPicPr>
          <p:cNvPr id="5" name="Picture 4"/>
          <p:cNvPicPr>
            <a:picLocks noChangeAspect="1"/>
          </p:cNvPicPr>
          <p:nvPr/>
        </p:nvPicPr>
        <p:blipFill>
          <a:blip r:embed="rId2"/>
          <a:stretch>
            <a:fillRect/>
          </a:stretch>
        </p:blipFill>
        <p:spPr>
          <a:xfrm>
            <a:off x="2407808" y="1894726"/>
            <a:ext cx="4315684" cy="1349929"/>
          </a:xfrm>
          <a:prstGeom prst="rect">
            <a:avLst/>
          </a:prstGeom>
        </p:spPr>
      </p:pic>
      <p:pic>
        <p:nvPicPr>
          <p:cNvPr id="6" name="Picture 5"/>
          <p:cNvPicPr>
            <a:picLocks noChangeAspect="1"/>
          </p:cNvPicPr>
          <p:nvPr/>
        </p:nvPicPr>
        <p:blipFill>
          <a:blip r:embed="rId3"/>
          <a:stretch>
            <a:fillRect/>
          </a:stretch>
        </p:blipFill>
        <p:spPr>
          <a:xfrm>
            <a:off x="2249072" y="4261871"/>
            <a:ext cx="4581579" cy="1349929"/>
          </a:xfrm>
          <a:prstGeom prst="rect">
            <a:avLst/>
          </a:prstGeom>
        </p:spPr>
      </p:pic>
    </p:spTree>
    <p:extLst>
      <p:ext uri="{BB962C8B-B14F-4D97-AF65-F5344CB8AC3E}">
        <p14:creationId xmlns:p14="http://schemas.microsoft.com/office/powerpoint/2010/main" val="8675049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36257"/>
            <a:ext cx="8432157" cy="6124144"/>
          </a:xfrm>
        </p:spPr>
        <p:txBody>
          <a:bodyPr/>
          <a:lstStyle/>
          <a:p>
            <a:pPr marL="0" indent="0">
              <a:buNone/>
            </a:pPr>
            <a:r>
              <a:rPr lang="en-US" b="1" dirty="0" smtClean="0">
                <a:solidFill>
                  <a:srgbClr val="0000FF"/>
                </a:solidFill>
              </a:rPr>
              <a:t>Why is this </a:t>
            </a:r>
            <a:r>
              <a:rPr lang="en-US" b="1" dirty="0" smtClean="0">
                <a:solidFill>
                  <a:srgbClr val="008000"/>
                </a:solidFill>
              </a:rPr>
              <a:t>not acceptable</a:t>
            </a:r>
            <a:r>
              <a:rPr lang="en-US" b="1" dirty="0" smtClean="0">
                <a:solidFill>
                  <a:srgbClr val="0000FF"/>
                </a:solidFill>
              </a:rPr>
              <a:t>? </a:t>
            </a:r>
          </a:p>
          <a:p>
            <a:pPr marL="0" indent="0">
              <a:buNone/>
            </a:pPr>
            <a:r>
              <a:rPr lang="en-US" b="1" dirty="0" smtClean="0">
                <a:solidFill>
                  <a:srgbClr val="0000FF"/>
                </a:solidFill>
              </a:rPr>
              <a:t>Only that it is not the customary one, people use</a:t>
            </a:r>
          </a:p>
          <a:p>
            <a:pPr marL="0" indent="0">
              <a:buNone/>
            </a:pPr>
            <a:r>
              <a:rPr lang="en-US" b="1" dirty="0">
                <a:solidFill>
                  <a:srgbClr val="0000FF"/>
                </a:solidFill>
              </a:rPr>
              <a:t> </a:t>
            </a:r>
            <a:r>
              <a:rPr lang="en-US" b="1" dirty="0" smtClean="0">
                <a:solidFill>
                  <a:srgbClr val="0000FF"/>
                </a:solidFill>
              </a:rPr>
              <a:t>                                  instead of</a:t>
            </a:r>
          </a:p>
          <a:p>
            <a:pPr marL="0" indent="0">
              <a:buNone/>
            </a:pPr>
            <a:endParaRPr lang="en-US" b="1" dirty="0">
              <a:solidFill>
                <a:srgbClr val="0000FF"/>
              </a:solidFill>
            </a:endParaRPr>
          </a:p>
          <a:p>
            <a:pPr marL="0" indent="0">
              <a:buNone/>
            </a:pPr>
            <a:r>
              <a:rPr lang="en-US" b="1" dirty="0">
                <a:solidFill>
                  <a:srgbClr val="0000FF"/>
                </a:solidFill>
              </a:rPr>
              <a:t>a</a:t>
            </a:r>
            <a:r>
              <a:rPr lang="en-US" b="1" dirty="0" smtClean="0">
                <a:solidFill>
                  <a:srgbClr val="0000FF"/>
                </a:solidFill>
              </a:rPr>
              <a:t>nd</a:t>
            </a:r>
          </a:p>
          <a:p>
            <a:pPr marL="0" indent="0">
              <a:buNone/>
            </a:pPr>
            <a:r>
              <a:rPr lang="en-US" b="1" dirty="0">
                <a:solidFill>
                  <a:srgbClr val="0000FF"/>
                </a:solidFill>
              </a:rPr>
              <a:t> </a:t>
            </a:r>
            <a:r>
              <a:rPr lang="en-US" b="1" dirty="0" smtClean="0">
                <a:solidFill>
                  <a:srgbClr val="0000FF"/>
                </a:solidFill>
              </a:rPr>
              <a:t>                                  instead of</a:t>
            </a:r>
          </a:p>
          <a:p>
            <a:pPr marL="0" indent="0">
              <a:buNone/>
            </a:pPr>
            <a:endParaRPr lang="en-US" b="1" dirty="0">
              <a:solidFill>
                <a:srgbClr val="008000"/>
              </a:solidFill>
            </a:endParaRPr>
          </a:p>
          <a:p>
            <a:pPr marL="0" indent="0">
              <a:buNone/>
            </a:pPr>
            <a:r>
              <a:rPr lang="en-US" b="1" dirty="0" smtClean="0">
                <a:solidFill>
                  <a:srgbClr val="008000"/>
                </a:solidFill>
              </a:rPr>
              <a:t>“</a:t>
            </a:r>
            <a:r>
              <a:rPr lang="en-US" b="1" dirty="0" err="1" smtClean="0">
                <a:solidFill>
                  <a:srgbClr val="008000"/>
                </a:solidFill>
              </a:rPr>
              <a:t>left”and</a:t>
            </a:r>
            <a:r>
              <a:rPr lang="en-US" b="1" dirty="0" smtClean="0">
                <a:solidFill>
                  <a:srgbClr val="008000"/>
                </a:solidFill>
              </a:rPr>
              <a:t> “</a:t>
            </a:r>
            <a:r>
              <a:rPr lang="en-US" b="1" dirty="0" err="1" smtClean="0">
                <a:solidFill>
                  <a:srgbClr val="008000"/>
                </a:solidFill>
              </a:rPr>
              <a:t>right”are</a:t>
            </a:r>
            <a:r>
              <a:rPr lang="en-US" b="1" dirty="0" smtClean="0">
                <a:solidFill>
                  <a:srgbClr val="008000"/>
                </a:solidFill>
              </a:rPr>
              <a:t> words</a:t>
            </a:r>
            <a:r>
              <a:rPr lang="en-US" b="1" dirty="0" smtClean="0">
                <a:solidFill>
                  <a:srgbClr val="0000FF"/>
                </a:solidFill>
              </a:rPr>
              <a:t>, mathematicians prefer</a:t>
            </a:r>
            <a:r>
              <a:rPr lang="en-US" b="1" dirty="0" smtClean="0">
                <a:solidFill>
                  <a:srgbClr val="008000"/>
                </a:solidFill>
              </a:rPr>
              <a:t> symbols</a:t>
            </a:r>
            <a:r>
              <a:rPr lang="en-US" b="1" dirty="0" smtClean="0">
                <a:solidFill>
                  <a:srgbClr val="0000FF"/>
                </a:solidFill>
              </a:rPr>
              <a:t>, they are international, shorter and just as clear once you agree on the meaning!</a:t>
            </a:r>
          </a:p>
          <a:p>
            <a:pPr marL="0" indent="0">
              <a:buNone/>
            </a:pPr>
            <a:endParaRPr lang="en-US" b="1" dirty="0">
              <a:solidFill>
                <a:srgbClr val="0000FF"/>
              </a:solidFill>
            </a:endParaRPr>
          </a:p>
          <a:p>
            <a:pPr marL="0" indent="0">
              <a:buNone/>
            </a:pPr>
            <a:endParaRPr lang="en-US" b="1" dirty="0">
              <a:solidFill>
                <a:srgbClr val="0000FF"/>
              </a:solidFill>
            </a:endParaRPr>
          </a:p>
        </p:txBody>
      </p:sp>
      <p:pic>
        <p:nvPicPr>
          <p:cNvPr id="4" name="Picture 3"/>
          <p:cNvPicPr>
            <a:picLocks noChangeAspect="1"/>
          </p:cNvPicPr>
          <p:nvPr/>
        </p:nvPicPr>
        <p:blipFill>
          <a:blip r:embed="rId2"/>
          <a:stretch>
            <a:fillRect/>
          </a:stretch>
        </p:blipFill>
        <p:spPr>
          <a:xfrm>
            <a:off x="406401" y="1521214"/>
            <a:ext cx="3027299" cy="998855"/>
          </a:xfrm>
          <a:prstGeom prst="rect">
            <a:avLst/>
          </a:prstGeom>
        </p:spPr>
      </p:pic>
      <p:pic>
        <p:nvPicPr>
          <p:cNvPr id="5" name="Picture 4"/>
          <p:cNvPicPr>
            <a:picLocks noChangeAspect="1"/>
          </p:cNvPicPr>
          <p:nvPr/>
        </p:nvPicPr>
        <p:blipFill>
          <a:blip r:embed="rId3"/>
          <a:stretch>
            <a:fillRect/>
          </a:stretch>
        </p:blipFill>
        <p:spPr>
          <a:xfrm>
            <a:off x="5763902" y="1647692"/>
            <a:ext cx="2947670" cy="922020"/>
          </a:xfrm>
          <a:prstGeom prst="rect">
            <a:avLst/>
          </a:prstGeom>
        </p:spPr>
      </p:pic>
      <p:pic>
        <p:nvPicPr>
          <p:cNvPr id="7" name="Picture 6"/>
          <p:cNvPicPr>
            <a:picLocks noChangeAspect="1"/>
          </p:cNvPicPr>
          <p:nvPr/>
        </p:nvPicPr>
        <p:blipFill>
          <a:blip r:embed="rId4"/>
          <a:stretch>
            <a:fillRect/>
          </a:stretch>
        </p:blipFill>
        <p:spPr>
          <a:xfrm>
            <a:off x="5554526" y="3321431"/>
            <a:ext cx="3442208" cy="1014222"/>
          </a:xfrm>
          <a:prstGeom prst="rect">
            <a:avLst/>
          </a:prstGeom>
        </p:spPr>
      </p:pic>
      <p:pic>
        <p:nvPicPr>
          <p:cNvPr id="8" name="Picture 7"/>
          <p:cNvPicPr>
            <a:picLocks noChangeAspect="1"/>
          </p:cNvPicPr>
          <p:nvPr/>
        </p:nvPicPr>
        <p:blipFill>
          <a:blip r:embed="rId5"/>
          <a:stretch>
            <a:fillRect/>
          </a:stretch>
        </p:blipFill>
        <p:spPr>
          <a:xfrm>
            <a:off x="295253" y="3309647"/>
            <a:ext cx="3027299" cy="998855"/>
          </a:xfrm>
          <a:prstGeom prst="rect">
            <a:avLst/>
          </a:prstGeom>
        </p:spPr>
      </p:pic>
    </p:spTree>
    <p:extLst>
      <p:ext uri="{BB962C8B-B14F-4D97-AF65-F5344CB8AC3E}">
        <p14:creationId xmlns:p14="http://schemas.microsoft.com/office/powerpoint/2010/main" val="8314910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additive="base">
                                        <p:cTn id="5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548" y="118819"/>
            <a:ext cx="8590896" cy="6415129"/>
          </a:xfrm>
        </p:spPr>
        <p:txBody>
          <a:bodyPr/>
          <a:lstStyle/>
          <a:p>
            <a:pPr marL="0" indent="0">
              <a:buNone/>
            </a:pPr>
            <a:r>
              <a:rPr lang="en-US" b="1" dirty="0" smtClean="0">
                <a:solidFill>
                  <a:srgbClr val="0000FF"/>
                </a:solidFill>
              </a:rPr>
              <a:t>One last kind of limit, the </a:t>
            </a:r>
            <a:r>
              <a:rPr lang="en-US" b="1" dirty="0" smtClean="0">
                <a:solidFill>
                  <a:srgbClr val="FF0000"/>
                </a:solidFill>
              </a:rPr>
              <a:t>infinite(s</a:t>
            </a:r>
            <a:r>
              <a:rPr lang="en-US" b="1" dirty="0" smtClean="0">
                <a:solidFill>
                  <a:srgbClr val="FF0000"/>
                </a:solidFill>
              </a:rPr>
              <a:t>) one(s)</a:t>
            </a:r>
          </a:p>
          <a:p>
            <a:pPr marL="0" indent="0">
              <a:buNone/>
            </a:pPr>
            <a:r>
              <a:rPr lang="en-US" b="1" dirty="0" smtClean="0">
                <a:solidFill>
                  <a:srgbClr val="0000FF"/>
                </a:solidFill>
              </a:rPr>
              <a:t>The idea is rather simple, instead of asking that the function     get close to some number       (as     gets close to      ) we require instead that the values of         get arbitrarily large (positive or negative, consistently.) We write the six limits:</a:t>
            </a: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endParaRPr lang="en-US" b="1" dirty="0">
              <a:solidFill>
                <a:srgbClr val="0000FF"/>
              </a:solidFill>
            </a:endParaRPr>
          </a:p>
          <a:p>
            <a:pPr marL="0" indent="0">
              <a:buNone/>
            </a:pPr>
            <a:endParaRPr lang="en-US" b="1" dirty="0" smtClean="0">
              <a:solidFill>
                <a:srgbClr val="0000FF"/>
              </a:solidFill>
            </a:endParaRPr>
          </a:p>
          <a:p>
            <a:pPr marL="0" indent="0">
              <a:buNone/>
            </a:pPr>
            <a:r>
              <a:rPr lang="en-US" b="1" dirty="0" smtClean="0">
                <a:solidFill>
                  <a:srgbClr val="0000FF"/>
                </a:solidFill>
              </a:rPr>
              <a:t>With obvious meanings</a:t>
            </a:r>
            <a:r>
              <a:rPr lang="en-US" b="1" dirty="0" smtClean="0">
                <a:solidFill>
                  <a:srgbClr val="FF0000"/>
                </a:solidFill>
              </a:rPr>
              <a:t>. Now do the homework!</a:t>
            </a:r>
            <a:endParaRPr lang="en-US" b="1" dirty="0">
              <a:solidFill>
                <a:srgbClr val="FF0000"/>
              </a:solidFill>
            </a:endParaRPr>
          </a:p>
        </p:txBody>
      </p:sp>
      <p:pic>
        <p:nvPicPr>
          <p:cNvPr id="2" name="Picture 1"/>
          <p:cNvPicPr>
            <a:picLocks noChangeAspect="1"/>
          </p:cNvPicPr>
          <p:nvPr/>
        </p:nvPicPr>
        <p:blipFill>
          <a:blip r:embed="rId2"/>
          <a:stretch>
            <a:fillRect/>
          </a:stretch>
        </p:blipFill>
        <p:spPr>
          <a:xfrm>
            <a:off x="2450526" y="1264463"/>
            <a:ext cx="338074" cy="507111"/>
          </a:xfrm>
          <a:prstGeom prst="rect">
            <a:avLst/>
          </a:prstGeom>
        </p:spPr>
      </p:pic>
      <p:pic>
        <p:nvPicPr>
          <p:cNvPr id="4" name="Picture 3"/>
          <p:cNvPicPr>
            <a:picLocks noChangeAspect="1"/>
          </p:cNvPicPr>
          <p:nvPr/>
        </p:nvPicPr>
        <p:blipFill>
          <a:blip r:embed="rId3"/>
          <a:stretch>
            <a:fillRect/>
          </a:stretch>
        </p:blipFill>
        <p:spPr>
          <a:xfrm>
            <a:off x="7378506" y="1270898"/>
            <a:ext cx="353441" cy="399542"/>
          </a:xfrm>
          <a:prstGeom prst="rect">
            <a:avLst/>
          </a:prstGeom>
        </p:spPr>
      </p:pic>
      <p:pic>
        <p:nvPicPr>
          <p:cNvPr id="5" name="Picture 4"/>
          <p:cNvPicPr>
            <a:picLocks noChangeAspect="1"/>
          </p:cNvPicPr>
          <p:nvPr/>
        </p:nvPicPr>
        <p:blipFill>
          <a:blip r:embed="rId4"/>
          <a:stretch>
            <a:fillRect/>
          </a:stretch>
        </p:blipFill>
        <p:spPr>
          <a:xfrm>
            <a:off x="8491559" y="1350257"/>
            <a:ext cx="291973" cy="291973"/>
          </a:xfrm>
          <a:prstGeom prst="rect">
            <a:avLst/>
          </a:prstGeom>
        </p:spPr>
      </p:pic>
      <p:pic>
        <p:nvPicPr>
          <p:cNvPr id="6" name="Picture 5"/>
          <p:cNvPicPr>
            <a:picLocks noChangeAspect="1"/>
          </p:cNvPicPr>
          <p:nvPr/>
        </p:nvPicPr>
        <p:blipFill>
          <a:blip r:embed="rId5"/>
          <a:stretch>
            <a:fillRect/>
          </a:stretch>
        </p:blipFill>
        <p:spPr>
          <a:xfrm>
            <a:off x="2563245" y="1853063"/>
            <a:ext cx="291973" cy="291973"/>
          </a:xfrm>
          <a:prstGeom prst="rect">
            <a:avLst/>
          </a:prstGeom>
        </p:spPr>
      </p:pic>
      <p:pic>
        <p:nvPicPr>
          <p:cNvPr id="8" name="Picture 7"/>
          <p:cNvPicPr>
            <a:picLocks noChangeAspect="1"/>
          </p:cNvPicPr>
          <p:nvPr/>
        </p:nvPicPr>
        <p:blipFill>
          <a:blip r:embed="rId6"/>
          <a:stretch>
            <a:fillRect/>
          </a:stretch>
        </p:blipFill>
        <p:spPr>
          <a:xfrm>
            <a:off x="139700" y="3399195"/>
            <a:ext cx="8851900" cy="2050169"/>
          </a:xfrm>
          <a:prstGeom prst="rect">
            <a:avLst/>
          </a:prstGeom>
        </p:spPr>
      </p:pic>
      <p:pic>
        <p:nvPicPr>
          <p:cNvPr id="9" name="Picture 8"/>
          <p:cNvPicPr>
            <a:picLocks noChangeAspect="1"/>
          </p:cNvPicPr>
          <p:nvPr/>
        </p:nvPicPr>
        <p:blipFill>
          <a:blip r:embed="rId7"/>
          <a:stretch>
            <a:fillRect/>
          </a:stretch>
        </p:blipFill>
        <p:spPr>
          <a:xfrm>
            <a:off x="2112452" y="2223603"/>
            <a:ext cx="338074" cy="507111"/>
          </a:xfrm>
          <a:prstGeom prst="rect">
            <a:avLst/>
          </a:prstGeom>
        </p:spPr>
      </p:pic>
    </p:spTree>
    <p:extLst>
      <p:ext uri="{BB962C8B-B14F-4D97-AF65-F5344CB8AC3E}">
        <p14:creationId xmlns:p14="http://schemas.microsoft.com/office/powerpoint/2010/main" val="12116559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843</TotalTime>
  <Words>664</Words>
  <Application>Microsoft Macintosh PowerPoint</Application>
  <PresentationFormat>On-screen Show (4:3)</PresentationFormat>
  <Paragraphs>58</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LIMITS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Functions</dc:title>
  <dc:creator>Mario Borelli</dc:creator>
  <cp:lastModifiedBy>Mario Borelli</cp:lastModifiedBy>
  <cp:revision>104</cp:revision>
  <dcterms:created xsi:type="dcterms:W3CDTF">2011-08-21T14:29:24Z</dcterms:created>
  <dcterms:modified xsi:type="dcterms:W3CDTF">2011-08-29T19:59:10Z</dcterms:modified>
</cp:coreProperties>
</file>